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713" r:id="rId1"/>
  </p:sldMasterIdLst>
  <p:notesMasterIdLst>
    <p:notesMasterId r:id="rId11"/>
  </p:notesMasterIdLst>
  <p:handoutMasterIdLst>
    <p:handoutMasterId r:id="rId12"/>
  </p:handoutMasterIdLst>
  <p:sldIdLst>
    <p:sldId id="256" r:id="rId2"/>
    <p:sldId id="258" r:id="rId3"/>
    <p:sldId id="272" r:id="rId4"/>
    <p:sldId id="271" r:id="rId5"/>
    <p:sldId id="273" r:id="rId6"/>
    <p:sldId id="274" r:id="rId7"/>
    <p:sldId id="275" r:id="rId8"/>
    <p:sldId id="276" r:id="rId9"/>
    <p:sldId id="277" r:id="rId10"/>
  </p:sldIdLst>
  <p:sldSz cx="10693400" cy="7561263"/>
  <p:notesSz cx="6858000" cy="9144000"/>
  <p:defaultTextStyle>
    <a:defPPr>
      <a:defRPr lang="de-CH"/>
    </a:defPPr>
    <a:lvl1pPr algn="r" rtl="0" fontAlgn="base">
      <a:spcBef>
        <a:spcPct val="0"/>
      </a:spcBef>
      <a:spcAft>
        <a:spcPct val="0"/>
      </a:spcAft>
      <a:defRPr sz="2100" kern="1200">
        <a:solidFill>
          <a:schemeClr val="tx1"/>
        </a:solidFill>
        <a:latin typeface="Arial" charset="0"/>
        <a:ea typeface="+mn-ea"/>
        <a:cs typeface="+mn-cs"/>
      </a:defRPr>
    </a:lvl1pPr>
    <a:lvl2pPr marL="457200" algn="r" rtl="0" fontAlgn="base">
      <a:spcBef>
        <a:spcPct val="0"/>
      </a:spcBef>
      <a:spcAft>
        <a:spcPct val="0"/>
      </a:spcAft>
      <a:defRPr sz="2100" kern="1200">
        <a:solidFill>
          <a:schemeClr val="tx1"/>
        </a:solidFill>
        <a:latin typeface="Arial" charset="0"/>
        <a:ea typeface="+mn-ea"/>
        <a:cs typeface="+mn-cs"/>
      </a:defRPr>
    </a:lvl2pPr>
    <a:lvl3pPr marL="914400" algn="r" rtl="0" fontAlgn="base">
      <a:spcBef>
        <a:spcPct val="0"/>
      </a:spcBef>
      <a:spcAft>
        <a:spcPct val="0"/>
      </a:spcAft>
      <a:defRPr sz="2100" kern="1200">
        <a:solidFill>
          <a:schemeClr val="tx1"/>
        </a:solidFill>
        <a:latin typeface="Arial" charset="0"/>
        <a:ea typeface="+mn-ea"/>
        <a:cs typeface="+mn-cs"/>
      </a:defRPr>
    </a:lvl3pPr>
    <a:lvl4pPr marL="1371600" algn="r" rtl="0" fontAlgn="base">
      <a:spcBef>
        <a:spcPct val="0"/>
      </a:spcBef>
      <a:spcAft>
        <a:spcPct val="0"/>
      </a:spcAft>
      <a:defRPr sz="2100" kern="1200">
        <a:solidFill>
          <a:schemeClr val="tx1"/>
        </a:solidFill>
        <a:latin typeface="Arial" charset="0"/>
        <a:ea typeface="+mn-ea"/>
        <a:cs typeface="+mn-cs"/>
      </a:defRPr>
    </a:lvl4pPr>
    <a:lvl5pPr marL="1828800" algn="r" rtl="0" fontAlgn="base">
      <a:spcBef>
        <a:spcPct val="0"/>
      </a:spcBef>
      <a:spcAft>
        <a:spcPct val="0"/>
      </a:spcAft>
      <a:defRPr sz="2100" kern="1200">
        <a:solidFill>
          <a:schemeClr val="tx1"/>
        </a:solidFill>
        <a:latin typeface="Arial" charset="0"/>
        <a:ea typeface="+mn-ea"/>
        <a:cs typeface="+mn-cs"/>
      </a:defRPr>
    </a:lvl5pPr>
    <a:lvl6pPr marL="2286000" algn="l" defTabSz="914400" rtl="0" eaLnBrk="1" latinLnBrk="0" hangingPunct="1">
      <a:defRPr sz="2100" kern="1200">
        <a:solidFill>
          <a:schemeClr val="tx1"/>
        </a:solidFill>
        <a:latin typeface="Arial" charset="0"/>
        <a:ea typeface="+mn-ea"/>
        <a:cs typeface="+mn-cs"/>
      </a:defRPr>
    </a:lvl6pPr>
    <a:lvl7pPr marL="2743200" algn="l" defTabSz="914400" rtl="0" eaLnBrk="1" latinLnBrk="0" hangingPunct="1">
      <a:defRPr sz="2100" kern="1200">
        <a:solidFill>
          <a:schemeClr val="tx1"/>
        </a:solidFill>
        <a:latin typeface="Arial" charset="0"/>
        <a:ea typeface="+mn-ea"/>
        <a:cs typeface="+mn-cs"/>
      </a:defRPr>
    </a:lvl7pPr>
    <a:lvl8pPr marL="3200400" algn="l" defTabSz="914400" rtl="0" eaLnBrk="1" latinLnBrk="0" hangingPunct="1">
      <a:defRPr sz="2100" kern="1200">
        <a:solidFill>
          <a:schemeClr val="tx1"/>
        </a:solidFill>
        <a:latin typeface="Arial" charset="0"/>
        <a:ea typeface="+mn-ea"/>
        <a:cs typeface="+mn-cs"/>
      </a:defRPr>
    </a:lvl8pPr>
    <a:lvl9pPr marL="3657600" algn="l" defTabSz="914400" rtl="0" eaLnBrk="1" latinLnBrk="0" hangingPunct="1">
      <a:defRPr sz="21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381">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aantje Brinkmann" initials="SB" lastIdx="1" clrIdx="0">
    <p:extLst>
      <p:ext uri="{19B8F6BF-5375-455C-9EA6-DF929625EA0E}">
        <p15:presenceInfo xmlns:p15="http://schemas.microsoft.com/office/powerpoint/2012/main" userId="Swaantje Brinkman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15" autoAdjust="0"/>
    <p:restoredTop sz="86531" autoAdjust="0"/>
  </p:normalViewPr>
  <p:slideViewPr>
    <p:cSldViewPr>
      <p:cViewPr varScale="1">
        <p:scale>
          <a:sx n="100" d="100"/>
          <a:sy n="100" d="100"/>
        </p:scale>
        <p:origin x="904" y="168"/>
      </p:cViewPr>
      <p:guideLst>
        <p:guide orient="horz" pos="2381"/>
        <p:guide pos="3368"/>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CH"/>
          </a:p>
        </p:txBody>
      </p:sp>
      <p:sp>
        <p:nvSpPr>
          <p:cNvPr id="921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de-CH"/>
          </a:p>
        </p:txBody>
      </p:sp>
      <p:sp>
        <p:nvSpPr>
          <p:cNvPr id="922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CH"/>
          </a:p>
        </p:txBody>
      </p:sp>
      <p:sp>
        <p:nvSpPr>
          <p:cNvPr id="922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fld id="{C74B13BA-36C6-4300-B5B6-6C1D152DFF13}" type="slidenum">
              <a:rPr lang="de-CH"/>
              <a:pPr/>
              <a:t>‹Nr.›</a:t>
            </a:fld>
            <a:endParaRPr lang="de-CH"/>
          </a:p>
        </p:txBody>
      </p:sp>
    </p:spTree>
    <p:extLst>
      <p:ext uri="{BB962C8B-B14F-4D97-AF65-F5344CB8AC3E}">
        <p14:creationId xmlns:p14="http://schemas.microsoft.com/office/powerpoint/2010/main" val="2628857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de-CH"/>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de-CH"/>
          </a:p>
        </p:txBody>
      </p:sp>
      <p:sp>
        <p:nvSpPr>
          <p:cNvPr id="7172" name="Rectangle 4"/>
          <p:cNvSpPr>
            <a:spLocks noGrp="1" noRot="1" noChangeAspect="1" noChangeArrowheads="1" noTextEdit="1"/>
          </p:cNvSpPr>
          <p:nvPr>
            <p:ph type="sldImg" idx="2"/>
          </p:nvPr>
        </p:nvSpPr>
        <p:spPr bwMode="auto">
          <a:xfrm>
            <a:off x="1004888" y="685800"/>
            <a:ext cx="4848225"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CH"/>
              <a:t>Textmasterformate durch Klicken bearbeiten</a:t>
            </a:r>
          </a:p>
          <a:p>
            <a:pPr lvl="1"/>
            <a:r>
              <a:rPr lang="de-CH"/>
              <a:t>Zweite Ebene</a:t>
            </a:r>
          </a:p>
          <a:p>
            <a:pPr lvl="2"/>
            <a:r>
              <a:rPr lang="de-CH"/>
              <a:t>Dritte Ebene</a:t>
            </a:r>
          </a:p>
          <a:p>
            <a:pPr lvl="3"/>
            <a:r>
              <a:rPr lang="de-CH"/>
              <a:t>Vierte Ebene</a:t>
            </a:r>
          </a:p>
          <a:p>
            <a:pPr lvl="4"/>
            <a:r>
              <a:rPr lang="de-CH"/>
              <a:t>Fünfte Ebene</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de-CH"/>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fld id="{058061DB-DF71-4765-99A4-14E22DF63CCF}" type="slidenum">
              <a:rPr lang="de-CH"/>
              <a:pPr/>
              <a:t>‹Nr.›</a:t>
            </a:fld>
            <a:endParaRPr lang="de-CH"/>
          </a:p>
        </p:txBody>
      </p:sp>
    </p:spTree>
    <p:extLst>
      <p:ext uri="{BB962C8B-B14F-4D97-AF65-F5344CB8AC3E}">
        <p14:creationId xmlns:p14="http://schemas.microsoft.com/office/powerpoint/2010/main" val="79774710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 der nächsten Folie kommt ein Film in dem Edmund Weitz von der Hochschule für angewandte Wissenschaften in Hamburg, das Problem und die Lösung – die von Ameisen abgeschaut wurde- behandelt –</a:t>
            </a:r>
            <a:r>
              <a:rPr lang="de-DE" dirty="0" err="1"/>
              <a:t>c.a</a:t>
            </a:r>
            <a:r>
              <a:rPr lang="de-DE" dirty="0"/>
              <a:t> 8min</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3</a:t>
            </a:fld>
            <a:endParaRPr lang="de-CH"/>
          </a:p>
        </p:txBody>
      </p:sp>
    </p:spTree>
    <p:extLst>
      <p:ext uri="{BB962C8B-B14F-4D97-AF65-F5344CB8AC3E}">
        <p14:creationId xmlns:p14="http://schemas.microsoft.com/office/powerpoint/2010/main" val="4110584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Nach dem Film: Bei welchen Anwendungen kann dieser </a:t>
            </a:r>
            <a:r>
              <a:rPr lang="de-DE" dirty="0" err="1"/>
              <a:t>Ameisenalgorythmus</a:t>
            </a:r>
            <a:r>
              <a:rPr lang="de-DE" dirty="0"/>
              <a:t> nützlich sein?</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4</a:t>
            </a:fld>
            <a:endParaRPr lang="de-CH"/>
          </a:p>
        </p:txBody>
      </p:sp>
    </p:spTree>
    <p:extLst>
      <p:ext uri="{BB962C8B-B14F-4D97-AF65-F5344CB8AC3E}">
        <p14:creationId xmlns:p14="http://schemas.microsoft.com/office/powerpoint/2010/main" val="1307454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Erläutern der Abbildung: Der Zick Zack weg, der rechts startet und in der Mitte in die linke Bildhälfte wandert stellt die Suchbewegung dar. Sobald eine Futterstelle gefunden wurde schlägt sie den sehr direkten Rückweg zum Nest ein. Die Zahlen in der linken unteren Bildhälfte unterstreichen diese Orientierungsleistung</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6</a:t>
            </a:fld>
            <a:endParaRPr lang="de-CH"/>
          </a:p>
        </p:txBody>
      </p:sp>
    </p:spTree>
    <p:extLst>
      <p:ext uri="{BB962C8B-B14F-4D97-AF65-F5344CB8AC3E}">
        <p14:creationId xmlns:p14="http://schemas.microsoft.com/office/powerpoint/2010/main" val="45394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Überleitung zur nächsten Folie: “Sie haben nun von 2 konkreten Beispielen gehört wo die Ameise als Vorbild für Navigationsleistungen dient. Können Sie sich noch andere Gebiete vorstellen, wo der Mensch den Ameisen Dinge abgewinnen könnte?“ </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7</a:t>
            </a:fld>
            <a:endParaRPr lang="de-CH"/>
          </a:p>
        </p:txBody>
      </p:sp>
    </p:spTree>
    <p:extLst>
      <p:ext uri="{BB962C8B-B14F-4D97-AF65-F5344CB8AC3E}">
        <p14:creationId xmlns:p14="http://schemas.microsoft.com/office/powerpoint/2010/main" val="3241961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1. Zuerst die Lernenden Fragen wo es weitere Anbindungspunkte geben könnte, dann klicken für Mindmap Übersicht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2. Dokument: </a:t>
            </a:r>
            <a:r>
              <a:rPr lang="de-DE" b="1" dirty="0"/>
              <a:t>04_Mindmap_Bionik_Ameisen_Sammlung ausgedruckt auf A3 auf Tischen auslegen </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8</a:t>
            </a:fld>
            <a:endParaRPr lang="de-CH"/>
          </a:p>
        </p:txBody>
      </p:sp>
    </p:spTree>
    <p:extLst>
      <p:ext uri="{BB962C8B-B14F-4D97-AF65-F5344CB8AC3E}">
        <p14:creationId xmlns:p14="http://schemas.microsoft.com/office/powerpoint/2010/main" val="1817587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Frage an die Lernenden: “</a:t>
            </a:r>
            <a:r>
              <a:rPr lang="de-DE" b="1" dirty="0" err="1"/>
              <a:t>Weiss</a:t>
            </a:r>
            <a:r>
              <a:rPr lang="de-DE" b="1" dirty="0"/>
              <a:t> jemand etwas zu den einzelnen Details?“ -&gt; </a:t>
            </a:r>
            <a:r>
              <a:rPr lang="de-DE" b="0" dirty="0"/>
              <a:t>Wichtig hier die Studierenden reden lassen und ein Peergespräch entfachen und laufen lassen. </a:t>
            </a:r>
          </a:p>
          <a:p>
            <a:r>
              <a:rPr lang="de-DE" dirty="0"/>
              <a:t>Zu gegebener Zeit den </a:t>
            </a:r>
            <a:r>
              <a:rPr lang="de-DE" dirty="0" err="1"/>
              <a:t>Absschluss</a:t>
            </a:r>
            <a:r>
              <a:rPr lang="de-DE" dirty="0"/>
              <a:t> suchen und mit der letzten Folie </a:t>
            </a:r>
            <a:r>
              <a:rPr lang="de-DE" dirty="0" err="1"/>
              <a:t>schliessen</a:t>
            </a:r>
            <a:r>
              <a:rPr lang="de-DE" dirty="0"/>
              <a:t>.</a:t>
            </a:r>
          </a:p>
          <a:p>
            <a:endParaRPr lang="de-CH" dirty="0"/>
          </a:p>
        </p:txBody>
      </p:sp>
      <p:sp>
        <p:nvSpPr>
          <p:cNvPr id="4" name="Foliennummernplatzhalter 3"/>
          <p:cNvSpPr>
            <a:spLocks noGrp="1"/>
          </p:cNvSpPr>
          <p:nvPr>
            <p:ph type="sldNum" sz="quarter" idx="5"/>
          </p:nvPr>
        </p:nvSpPr>
        <p:spPr/>
        <p:txBody>
          <a:bodyPr/>
          <a:lstStyle/>
          <a:p>
            <a:fld id="{058061DB-DF71-4765-99A4-14E22DF63CCF}" type="slidenum">
              <a:rPr lang="de-CH" smtClean="0"/>
              <a:pPr/>
              <a:t>9</a:t>
            </a:fld>
            <a:endParaRPr lang="de-CH"/>
          </a:p>
        </p:txBody>
      </p:sp>
    </p:spTree>
    <p:extLst>
      <p:ext uri="{BB962C8B-B14F-4D97-AF65-F5344CB8AC3E}">
        <p14:creationId xmlns:p14="http://schemas.microsoft.com/office/powerpoint/2010/main" val="1741668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8" name="Rectangle 3"/>
          <p:cNvSpPr>
            <a:spLocks noGrp="1" noChangeArrowheads="1"/>
          </p:cNvSpPr>
          <p:nvPr>
            <p:ph type="subTitle" idx="1" hasCustomPrompt="1"/>
          </p:nvPr>
        </p:nvSpPr>
        <p:spPr bwMode="auto">
          <a:xfrm>
            <a:off x="695325" y="2185933"/>
            <a:ext cx="9213850" cy="285750"/>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a:defRPr sz="2000" baseline="0"/>
            </a:lvl1pPr>
          </a:lstStyle>
          <a:p>
            <a:pPr>
              <a:spcBef>
                <a:spcPct val="0"/>
              </a:spcBef>
            </a:pPr>
            <a:r>
              <a:rPr lang="de-DE" sz="2600" dirty="0"/>
              <a:t>Lehreinheit Titel, Untereinheit X, Präsentation X.Y</a:t>
            </a:r>
            <a:endParaRPr lang="de-CH" sz="2600" dirty="0"/>
          </a:p>
        </p:txBody>
      </p:sp>
      <p:sp>
        <p:nvSpPr>
          <p:cNvPr id="12" name="Titel 11"/>
          <p:cNvSpPr>
            <a:spLocks noGrp="1"/>
          </p:cNvSpPr>
          <p:nvPr>
            <p:ph type="title" hasCustomPrompt="1"/>
          </p:nvPr>
        </p:nvSpPr>
        <p:spPr>
          <a:xfrm>
            <a:off x="695325" y="1434058"/>
            <a:ext cx="9213850" cy="361950"/>
          </a:xfrm>
        </p:spPr>
        <p:txBody>
          <a:bodyPr/>
          <a:lstStyle>
            <a:lvl1pPr>
              <a:defRPr/>
            </a:lvl1pPr>
          </a:lstStyle>
          <a:p>
            <a:r>
              <a:rPr lang="de-DE" dirty="0"/>
              <a:t>Titel der Präsentation</a:t>
            </a:r>
            <a:endParaRPr lang="de-CH" dirty="0"/>
          </a:p>
        </p:txBody>
      </p:sp>
      <p:sp>
        <p:nvSpPr>
          <p:cNvPr id="3" name="Textplatzhalter 2"/>
          <p:cNvSpPr>
            <a:spLocks noGrp="1"/>
          </p:cNvSpPr>
          <p:nvPr>
            <p:ph type="body" sz="quarter" idx="10" hasCustomPrompt="1"/>
          </p:nvPr>
        </p:nvSpPr>
        <p:spPr>
          <a:xfrm>
            <a:off x="0" y="2743200"/>
            <a:ext cx="9968400" cy="4140000"/>
          </a:xfrm>
          <a:solidFill>
            <a:schemeClr val="accent1"/>
          </a:solidFill>
        </p:spPr>
        <p:txBody>
          <a:bodyPr wrap="none" lIns="720000" tIns="108000" rIns="720000" bIns="108000" anchor="ctr" anchorCtr="0"/>
          <a:lstStyle>
            <a:lvl1pPr marL="0" marR="0" indent="0" algn="ctr" defTabSz="1042988" rtl="0" eaLnBrk="1" fontAlgn="base" latinLnBrk="0" hangingPunct="1">
              <a:lnSpc>
                <a:spcPct val="100000"/>
              </a:lnSpc>
              <a:spcBef>
                <a:spcPct val="0"/>
              </a:spcBef>
              <a:spcAft>
                <a:spcPct val="0"/>
              </a:spcAft>
              <a:buClrTx/>
              <a:buSzTx/>
              <a:buFontTx/>
              <a:buNone/>
              <a:tabLst/>
              <a:defRPr sz="2100" b="0" baseline="0">
                <a:latin typeface="Arial" pitchFamily="34" charset="0"/>
                <a:cs typeface="Arial" pitchFamily="34" charset="0"/>
              </a:defRPr>
            </a:lvl1pPr>
          </a:lstStyle>
          <a:p>
            <a:pPr marL="0" marR="0" lvl="0" indent="0" algn="ctr" defTabSz="1042988" eaLnBrk="1" fontAlgn="auto" latinLnBrk="0" hangingPunct="1">
              <a:lnSpc>
                <a:spcPct val="100000"/>
              </a:lnSpc>
              <a:spcBef>
                <a:spcPts val="0"/>
              </a:spcBef>
              <a:spcAft>
                <a:spcPts val="0"/>
              </a:spcAft>
              <a:buClrTx/>
              <a:buSzTx/>
              <a:buFontTx/>
              <a:buNone/>
              <a:tabLst/>
              <a:defRPr/>
            </a:pPr>
            <a:r>
              <a:rPr kumimoji="0" lang="de-CH" sz="2100" b="0" i="0" u="none" strike="noStrike" kern="0" cap="none" spc="0" normalizeH="0" baseline="0" noProof="0" dirty="0">
                <a:ln>
                  <a:noFill/>
                </a:ln>
                <a:solidFill>
                  <a:sysClr val="windowText" lastClr="000000"/>
                </a:solidFill>
                <a:effectLst/>
                <a:uLnTx/>
                <a:uFillTx/>
              </a:rPr>
              <a:t>Durch Bild ersetzen (Grösse und Position beibehalten)</a:t>
            </a:r>
            <a:endParaRPr kumimoji="0" lang="de-CH" sz="1800" b="0" i="0" u="none" strike="noStrike" kern="0" cap="none" spc="0" normalizeH="0" baseline="0" noProof="0" dirty="0">
              <a:ln>
                <a:noFill/>
              </a:ln>
              <a:solidFill>
                <a:sysClr val="windowText" lastClr="000000"/>
              </a:solidFill>
              <a:effectLst/>
              <a:uLnTx/>
              <a:uFillTx/>
            </a:endParaRPr>
          </a:p>
        </p:txBody>
      </p:sp>
      <p:sp>
        <p:nvSpPr>
          <p:cNvPr id="5" name="Textplatzhalter 4"/>
          <p:cNvSpPr>
            <a:spLocks noGrp="1"/>
          </p:cNvSpPr>
          <p:nvPr>
            <p:ph type="body" sz="quarter" idx="11" hasCustomPrompt="1"/>
          </p:nvPr>
        </p:nvSpPr>
        <p:spPr>
          <a:xfrm>
            <a:off x="-1" y="3276000"/>
            <a:ext cx="738000" cy="3081600"/>
          </a:xfrm>
          <a:solidFill>
            <a:srgbClr val="FFFF00"/>
          </a:solidFill>
        </p:spPr>
        <p:txBody>
          <a:bodyPr/>
          <a:lstStyle>
            <a:lvl5pPr marL="1252537" indent="0">
              <a:buNone/>
              <a:defRPr/>
            </a:lvl5pPr>
          </a:lstStyle>
          <a:p>
            <a:pPr lvl="4"/>
            <a:r>
              <a:rPr lang="de-CH" dirty="0"/>
              <a:t> </a:t>
            </a:r>
          </a:p>
        </p:txBody>
      </p:sp>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4000" y="250316"/>
            <a:ext cx="917450" cy="540259"/>
          </a:xfrm>
          <a:prstGeom prst="rect">
            <a:avLst/>
          </a:prstGeom>
        </p:spPr>
      </p:pic>
    </p:spTree>
    <p:extLst>
      <p:ext uri="{BB962C8B-B14F-4D97-AF65-F5344CB8AC3E}">
        <p14:creationId xmlns:p14="http://schemas.microsoft.com/office/powerpoint/2010/main" val="40711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5" name="Rectangle 2"/>
          <p:cNvSpPr>
            <a:spLocks noGrp="1" noChangeArrowheads="1"/>
          </p:cNvSpPr>
          <p:nvPr>
            <p:ph type="title" hasCustomPrompt="1"/>
          </p:nvPr>
        </p:nvSpPr>
        <p:spPr>
          <a:xfrm>
            <a:off x="695325" y="1404938"/>
            <a:ext cx="9213850" cy="361950"/>
          </a:xfrm>
        </p:spPr>
        <p:txBody>
          <a:bodyPr/>
          <a:lstStyle>
            <a:lvl1pPr>
              <a:defRPr sz="2000" b="1" i="0" baseline="0"/>
            </a:lvl1pPr>
          </a:lstStyle>
          <a:p>
            <a:r>
              <a:rPr lang="de-DE" dirty="0"/>
              <a:t>Titel durch Klicken hinzufügen</a:t>
            </a:r>
          </a:p>
        </p:txBody>
      </p:sp>
      <p:sp>
        <p:nvSpPr>
          <p:cNvPr id="6" name="Rectangle 3"/>
          <p:cNvSpPr>
            <a:spLocks noGrp="1" noChangeArrowheads="1"/>
          </p:cNvSpPr>
          <p:nvPr>
            <p:ph type="body" idx="1" hasCustomPrompt="1"/>
          </p:nvPr>
        </p:nvSpPr>
        <p:spPr>
          <a:xfrm>
            <a:off x="706462" y="2268538"/>
            <a:ext cx="9213850" cy="4464050"/>
          </a:xfrm>
        </p:spPr>
        <p:txBody>
          <a:bodyPr/>
          <a:lstStyle>
            <a:lvl1pPr>
              <a:spcBef>
                <a:spcPts val="1200"/>
              </a:spcBef>
              <a:defRPr sz="2000" b="0" i="0" baseline="0"/>
            </a:lvl1pPr>
          </a:lstStyle>
          <a:p>
            <a:pPr lvl="0"/>
            <a:r>
              <a:rPr lang="de-DE" dirty="0"/>
              <a:t>Text durch Klicken hinzufügen</a:t>
            </a:r>
          </a:p>
        </p:txBody>
      </p:sp>
      <p:sp>
        <p:nvSpPr>
          <p:cNvPr id="7" name="Rectangle 5">
            <a:extLst>
              <a:ext uri="{FF2B5EF4-FFF2-40B4-BE49-F238E27FC236}">
                <a16:creationId xmlns:a16="http://schemas.microsoft.com/office/drawing/2014/main" id="{4FB9E573-074D-E445-B834-517FEC7F4C36}"/>
              </a:ext>
            </a:extLst>
          </p:cNvPr>
          <p:cNvSpPr>
            <a:spLocks noGrp="1" noChangeArrowheads="1"/>
          </p:cNvSpPr>
          <p:nvPr>
            <p:ph type="ftr" sz="quarter" idx="3"/>
          </p:nvPr>
        </p:nvSpPr>
        <p:spPr bwMode="auto">
          <a:xfrm>
            <a:off x="695325" y="7162745"/>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dirty="0">
                <a:solidFill>
                  <a:srgbClr val="000000"/>
                </a:solidFill>
              </a:rPr>
              <a:t>Lehreinheit Titel, Untereinheit X, Präsentation X.Y</a:t>
            </a:r>
          </a:p>
        </p:txBody>
      </p:sp>
      <p:sp>
        <p:nvSpPr>
          <p:cNvPr id="8" name="Rectangle 6">
            <a:extLst>
              <a:ext uri="{FF2B5EF4-FFF2-40B4-BE49-F238E27FC236}">
                <a16:creationId xmlns:a16="http://schemas.microsoft.com/office/drawing/2014/main" id="{CDE9CCEE-32FA-964B-9A3F-2F9A52D2D00B}"/>
              </a:ext>
            </a:extLst>
          </p:cNvPr>
          <p:cNvSpPr>
            <a:spLocks noGrp="1" noChangeArrowheads="1"/>
          </p:cNvSpPr>
          <p:nvPr>
            <p:ph type="sldNum" sz="quarter" idx="4"/>
          </p:nvPr>
        </p:nvSpPr>
        <p:spPr bwMode="auto">
          <a:xfrm>
            <a:off x="9091613" y="7185684"/>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4017834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10" name="Textplatzhalter 9"/>
          <p:cNvSpPr>
            <a:spLocks noGrp="1"/>
          </p:cNvSpPr>
          <p:nvPr>
            <p:ph type="body" sz="quarter" idx="13" hasCustomPrompt="1"/>
          </p:nvPr>
        </p:nvSpPr>
        <p:spPr>
          <a:xfrm>
            <a:off x="708731" y="2268538"/>
            <a:ext cx="9219600" cy="3816000"/>
          </a:xfrm>
          <a:solidFill>
            <a:schemeClr val="accent1"/>
          </a:solidFill>
        </p:spPr>
        <p:txBody>
          <a:bodyPr anchor="ctr"/>
          <a:lstStyle>
            <a:lvl1pPr algn="ctr">
              <a:defRPr sz="2100" b="0" baseline="0"/>
            </a:lvl1pPr>
          </a:lstStyle>
          <a:p>
            <a:pPr lvl="0"/>
            <a:r>
              <a:rPr lang="de-CH" dirty="0"/>
              <a:t>Durch Bild oder Grafik ersetzen (Grösse und Position beibehalten)</a:t>
            </a:r>
          </a:p>
        </p:txBody>
      </p:sp>
      <p:sp>
        <p:nvSpPr>
          <p:cNvPr id="12" name="Textplatzhalter 11"/>
          <p:cNvSpPr>
            <a:spLocks noGrp="1"/>
          </p:cNvSpPr>
          <p:nvPr>
            <p:ph type="body" sz="quarter" idx="14" hasCustomPrompt="1"/>
          </p:nvPr>
        </p:nvSpPr>
        <p:spPr>
          <a:xfrm>
            <a:off x="695325" y="1404937"/>
            <a:ext cx="9212400" cy="1151557"/>
          </a:xfrm>
        </p:spPr>
        <p:txBody>
          <a:bodyPr/>
          <a:lstStyle>
            <a:lvl1pPr>
              <a:spcBef>
                <a:spcPts val="900"/>
              </a:spcBef>
              <a:defRPr sz="1700" b="0"/>
            </a:lvl1pPr>
          </a:lstStyle>
          <a:p>
            <a:pPr lvl="0"/>
            <a:r>
              <a:rPr lang="de-CH" dirty="0"/>
              <a:t>Text durch Klicken hinzufügen</a:t>
            </a:r>
          </a:p>
        </p:txBody>
      </p:sp>
      <p:sp>
        <p:nvSpPr>
          <p:cNvPr id="7" name="Rectangle 5">
            <a:extLst>
              <a:ext uri="{FF2B5EF4-FFF2-40B4-BE49-F238E27FC236}">
                <a16:creationId xmlns:a16="http://schemas.microsoft.com/office/drawing/2014/main" id="{49B379DF-20DC-4C4C-9F0A-6E57DA4E6268}"/>
              </a:ext>
            </a:extLst>
          </p:cNvPr>
          <p:cNvSpPr>
            <a:spLocks noGrp="1" noChangeArrowheads="1"/>
          </p:cNvSpPr>
          <p:nvPr>
            <p:ph type="ftr" sz="quarter" idx="3"/>
          </p:nvPr>
        </p:nvSpPr>
        <p:spPr bwMode="auto">
          <a:xfrm>
            <a:off x="695325" y="7159425"/>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dirty="0">
                <a:solidFill>
                  <a:srgbClr val="000000"/>
                </a:solidFill>
              </a:rPr>
              <a:t>Lehreinheit Titel, Untereinheit X, Präsentation X.Y</a:t>
            </a:r>
          </a:p>
        </p:txBody>
      </p:sp>
      <p:sp>
        <p:nvSpPr>
          <p:cNvPr id="8" name="Rectangle 6">
            <a:extLst>
              <a:ext uri="{FF2B5EF4-FFF2-40B4-BE49-F238E27FC236}">
                <a16:creationId xmlns:a16="http://schemas.microsoft.com/office/drawing/2014/main" id="{32E036F7-034B-784B-A734-366467286A4E}"/>
              </a:ext>
            </a:extLst>
          </p:cNvPr>
          <p:cNvSpPr>
            <a:spLocks noGrp="1" noChangeArrowheads="1"/>
          </p:cNvSpPr>
          <p:nvPr>
            <p:ph type="sldNum" sz="quarter" idx="4"/>
          </p:nvPr>
        </p:nvSpPr>
        <p:spPr bwMode="auto">
          <a:xfrm>
            <a:off x="9091613" y="7187664"/>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1113631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3" name="Textplatzhalter 2"/>
          <p:cNvSpPr>
            <a:spLocks noGrp="1"/>
          </p:cNvSpPr>
          <p:nvPr>
            <p:ph type="body" sz="quarter" idx="13" hasCustomPrompt="1"/>
          </p:nvPr>
        </p:nvSpPr>
        <p:spPr>
          <a:xfrm>
            <a:off x="693584" y="1410205"/>
            <a:ext cx="9219600" cy="4788000"/>
          </a:xfrm>
          <a:solidFill>
            <a:schemeClr val="accent1"/>
          </a:solidFill>
        </p:spPr>
        <p:txBody>
          <a:bodyPr anchor="ctr"/>
          <a:lstStyle>
            <a:lvl1pPr algn="ctr">
              <a:defRPr sz="2100" b="0" baseline="0"/>
            </a:lvl1pPr>
          </a:lstStyle>
          <a:p>
            <a:pPr lvl="0"/>
            <a:r>
              <a:rPr lang="de-CH" dirty="0"/>
              <a:t>Durch Bild oder Grafik ersetzen (Grösse und Position beibehalten)</a:t>
            </a:r>
          </a:p>
        </p:txBody>
      </p:sp>
      <p:sp>
        <p:nvSpPr>
          <p:cNvPr id="8" name="Textplatzhalter 7"/>
          <p:cNvSpPr>
            <a:spLocks noGrp="1"/>
          </p:cNvSpPr>
          <p:nvPr>
            <p:ph type="body" sz="quarter" idx="14" hasCustomPrompt="1"/>
          </p:nvPr>
        </p:nvSpPr>
        <p:spPr>
          <a:xfrm>
            <a:off x="685027" y="6411242"/>
            <a:ext cx="9212400" cy="720000"/>
          </a:xfrm>
        </p:spPr>
        <p:txBody>
          <a:bodyPr/>
          <a:lstStyle>
            <a:lvl1pPr>
              <a:spcBef>
                <a:spcPts val="800"/>
              </a:spcBef>
              <a:defRPr sz="1500" b="0"/>
            </a:lvl1pPr>
          </a:lstStyle>
          <a:p>
            <a:pPr lvl="0"/>
            <a:r>
              <a:rPr lang="de-CH" dirty="0"/>
              <a:t>Text durch Klicken hinzufügen</a:t>
            </a:r>
          </a:p>
        </p:txBody>
      </p:sp>
      <p:sp>
        <p:nvSpPr>
          <p:cNvPr id="7" name="Rectangle 5">
            <a:extLst>
              <a:ext uri="{FF2B5EF4-FFF2-40B4-BE49-F238E27FC236}">
                <a16:creationId xmlns:a16="http://schemas.microsoft.com/office/drawing/2014/main" id="{56A72F8E-F232-F941-8A55-3497E92C0C2F}"/>
              </a:ext>
            </a:extLst>
          </p:cNvPr>
          <p:cNvSpPr>
            <a:spLocks noGrp="1" noChangeArrowheads="1"/>
          </p:cNvSpPr>
          <p:nvPr>
            <p:ph type="ftr" sz="quarter" idx="3"/>
          </p:nvPr>
        </p:nvSpPr>
        <p:spPr bwMode="auto">
          <a:xfrm>
            <a:off x="685027" y="7165007"/>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9" name="Rectangle 6">
            <a:extLst>
              <a:ext uri="{FF2B5EF4-FFF2-40B4-BE49-F238E27FC236}">
                <a16:creationId xmlns:a16="http://schemas.microsoft.com/office/drawing/2014/main" id="{D2355371-554D-9E4C-B128-5CF6DA06A204}"/>
              </a:ext>
            </a:extLst>
          </p:cNvPr>
          <p:cNvSpPr>
            <a:spLocks noGrp="1" noChangeArrowheads="1"/>
          </p:cNvSpPr>
          <p:nvPr>
            <p:ph type="sldNum" sz="quarter" idx="4"/>
          </p:nvPr>
        </p:nvSpPr>
        <p:spPr bwMode="auto">
          <a:xfrm>
            <a:off x="9091613" y="7165007"/>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2260773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8" name="Rectangle 2"/>
          <p:cNvSpPr>
            <a:spLocks noGrp="1" noChangeArrowheads="1"/>
          </p:cNvSpPr>
          <p:nvPr>
            <p:ph type="title" hasCustomPrompt="1"/>
          </p:nvPr>
        </p:nvSpPr>
        <p:spPr>
          <a:xfrm>
            <a:off x="5491163" y="1509713"/>
            <a:ext cx="4459287" cy="361950"/>
          </a:xfrm>
        </p:spPr>
        <p:txBody>
          <a:bodyPr/>
          <a:lstStyle>
            <a:lvl1pPr>
              <a:defRPr sz="2000" b="1" i="0" baseline="0"/>
            </a:lvl1pPr>
          </a:lstStyle>
          <a:p>
            <a:r>
              <a:rPr lang="de-DE" dirty="0"/>
              <a:t>Titel durch Klicken hinzufügen</a:t>
            </a:r>
          </a:p>
        </p:txBody>
      </p:sp>
      <p:sp>
        <p:nvSpPr>
          <p:cNvPr id="9" name="Rectangle 3"/>
          <p:cNvSpPr>
            <a:spLocks noGrp="1" noChangeArrowheads="1"/>
          </p:cNvSpPr>
          <p:nvPr>
            <p:ph type="body" idx="1" hasCustomPrompt="1"/>
          </p:nvPr>
        </p:nvSpPr>
        <p:spPr>
          <a:xfrm>
            <a:off x="5491163" y="2197100"/>
            <a:ext cx="4460875" cy="4464050"/>
          </a:xfrm>
        </p:spPr>
        <p:txBody>
          <a:bodyPr/>
          <a:lstStyle>
            <a:lvl1pPr>
              <a:spcBef>
                <a:spcPts val="1200"/>
              </a:spcBef>
              <a:defRPr sz="2000" b="0" i="0" baseline="0"/>
            </a:lvl1pPr>
          </a:lstStyle>
          <a:p>
            <a:pPr lvl="0"/>
            <a:r>
              <a:rPr lang="de-DE" dirty="0"/>
              <a:t>Text durch Klicken hinzufügen</a:t>
            </a:r>
          </a:p>
        </p:txBody>
      </p:sp>
      <p:sp>
        <p:nvSpPr>
          <p:cNvPr id="6" name="Textplatzhalter 5"/>
          <p:cNvSpPr>
            <a:spLocks noGrp="1"/>
          </p:cNvSpPr>
          <p:nvPr>
            <p:ph type="body" sz="quarter" idx="13" hasCustomPrompt="1"/>
          </p:nvPr>
        </p:nvSpPr>
        <p:spPr>
          <a:xfrm>
            <a:off x="738000" y="1512000"/>
            <a:ext cx="4467600" cy="5151600"/>
          </a:xfrm>
          <a:solidFill>
            <a:schemeClr val="accent1"/>
          </a:solidFill>
        </p:spPr>
        <p:txBody>
          <a:bodyPr anchor="ctr"/>
          <a:lstStyle>
            <a:lvl1pPr algn="ctr">
              <a:defRPr sz="2100" b="0" baseline="0"/>
            </a:lvl1pPr>
          </a:lstStyle>
          <a:p>
            <a:pPr lvl="0"/>
            <a:r>
              <a:rPr lang="de-CH" sz="2000" b="0" dirty="0"/>
              <a:t>Durch Bild oder Grafik ersetzen (Grösse und Position beibehalten)</a:t>
            </a:r>
            <a:endParaRPr lang="de-CH" dirty="0"/>
          </a:p>
        </p:txBody>
      </p:sp>
      <p:sp>
        <p:nvSpPr>
          <p:cNvPr id="10" name="Rectangle 5">
            <a:extLst>
              <a:ext uri="{FF2B5EF4-FFF2-40B4-BE49-F238E27FC236}">
                <a16:creationId xmlns:a16="http://schemas.microsoft.com/office/drawing/2014/main" id="{A8B8849D-9686-1242-96F2-28526D4CE92D}"/>
              </a:ext>
            </a:extLst>
          </p:cNvPr>
          <p:cNvSpPr>
            <a:spLocks noGrp="1" noChangeArrowheads="1"/>
          </p:cNvSpPr>
          <p:nvPr>
            <p:ph type="ftr" sz="quarter" idx="3"/>
          </p:nvPr>
        </p:nvSpPr>
        <p:spPr bwMode="auto">
          <a:xfrm>
            <a:off x="696500" y="7164388"/>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11" name="Rectangle 6">
            <a:extLst>
              <a:ext uri="{FF2B5EF4-FFF2-40B4-BE49-F238E27FC236}">
                <a16:creationId xmlns:a16="http://schemas.microsoft.com/office/drawing/2014/main" id="{1695BE9F-CE70-F645-BB49-8F39700580A2}"/>
              </a:ext>
            </a:extLst>
          </p:cNvPr>
          <p:cNvSpPr>
            <a:spLocks noGrp="1" noChangeArrowheads="1"/>
          </p:cNvSpPr>
          <p:nvPr>
            <p:ph type="sldNum" sz="quarter" idx="4"/>
          </p:nvPr>
        </p:nvSpPr>
        <p:spPr bwMode="auto">
          <a:xfrm>
            <a:off x="9086850" y="7164388"/>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spTree>
    <p:extLst>
      <p:ext uri="{BB962C8B-B14F-4D97-AF65-F5344CB8AC3E}">
        <p14:creationId xmlns:p14="http://schemas.microsoft.com/office/powerpoint/2010/main" val="3380484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8048" y="1416459"/>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CH" dirty="0"/>
              <a:t>Mastertitelformat bearbeiten</a:t>
            </a:r>
          </a:p>
        </p:txBody>
      </p:sp>
      <p:sp>
        <p:nvSpPr>
          <p:cNvPr id="1027" name="Rectangle 3"/>
          <p:cNvSpPr>
            <a:spLocks noGrp="1" noChangeArrowheads="1"/>
          </p:cNvSpPr>
          <p:nvPr>
            <p:ph type="body" idx="1"/>
          </p:nvPr>
        </p:nvSpPr>
        <p:spPr bwMode="auto">
          <a:xfrm>
            <a:off x="710530" y="2268538"/>
            <a:ext cx="9213850" cy="25916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p>
        </p:txBody>
      </p:sp>
      <p:sp>
        <p:nvSpPr>
          <p:cNvPr id="1029" name="Rectangle 5"/>
          <p:cNvSpPr>
            <a:spLocks noGrp="1" noChangeArrowheads="1"/>
          </p:cNvSpPr>
          <p:nvPr>
            <p:ph type="ftr" sz="quarter" idx="3"/>
          </p:nvPr>
        </p:nvSpPr>
        <p:spPr bwMode="auto">
          <a:xfrm>
            <a:off x="695325" y="7169486"/>
            <a:ext cx="7485063"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defRPr sz="1200"/>
            </a:lvl1pPr>
          </a:lstStyle>
          <a:p>
            <a:r>
              <a:rPr lang="de-CH">
                <a:solidFill>
                  <a:srgbClr val="000000"/>
                </a:solidFill>
              </a:rPr>
              <a:t>Lehreinheit Titel, Untereinheit X, Präsentation X.Y</a:t>
            </a:r>
          </a:p>
        </p:txBody>
      </p:sp>
      <p:sp>
        <p:nvSpPr>
          <p:cNvPr id="1030" name="Rectangle 6"/>
          <p:cNvSpPr>
            <a:spLocks noGrp="1" noChangeArrowheads="1"/>
          </p:cNvSpPr>
          <p:nvPr>
            <p:ph type="sldNum" sz="quarter" idx="4"/>
          </p:nvPr>
        </p:nvSpPr>
        <p:spPr bwMode="auto">
          <a:xfrm>
            <a:off x="9048335" y="7169486"/>
            <a:ext cx="863600" cy="179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defTabSz="1042988">
              <a:defRPr sz="1200"/>
            </a:lvl1pPr>
          </a:lstStyle>
          <a:p>
            <a:fld id="{8C812475-90CC-411E-A993-929AF0D0895B}" type="slidenum">
              <a:rPr lang="de-CH">
                <a:solidFill>
                  <a:srgbClr val="000000"/>
                </a:solidFill>
              </a:rPr>
              <a:pPr/>
              <a:t>‹Nr.›</a:t>
            </a:fld>
            <a:endParaRPr lang="de-CH">
              <a:solidFill>
                <a:srgbClr val="000000"/>
              </a:solidFill>
            </a:endParaRPr>
          </a:p>
        </p:txBody>
      </p:sp>
      <p:pic>
        <p:nvPicPr>
          <p:cNvPr id="2" name="Grafik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4000" y="250316"/>
            <a:ext cx="917450" cy="540259"/>
          </a:xfrm>
          <a:prstGeom prst="rect">
            <a:avLst/>
          </a:prstGeom>
        </p:spPr>
      </p:pic>
    </p:spTree>
    <p:extLst>
      <p:ext uri="{BB962C8B-B14F-4D97-AF65-F5344CB8AC3E}">
        <p14:creationId xmlns:p14="http://schemas.microsoft.com/office/powerpoint/2010/main" val="2291402503"/>
      </p:ext>
    </p:extLst>
  </p:cSld>
  <p:clrMap bg1="lt1" tx1="dk1" bg2="lt2" tx2="dk2" accent1="accent1" accent2="accent2" accent3="accent3" accent4="accent4" accent5="accent5" accent6="accent6" hlink="hlink" folHlink="folHlink"/>
  <p:sldLayoutIdLst>
    <p:sldLayoutId id="2147483714" r:id="rId1"/>
    <p:sldLayoutId id="2147483720" r:id="rId2"/>
    <p:sldLayoutId id="2147483727" r:id="rId3"/>
    <p:sldLayoutId id="2147483728" r:id="rId4"/>
    <p:sldLayoutId id="2147483729" r:id="rId5"/>
  </p:sldLayoutIdLst>
  <p:hf hdr="0"/>
  <p:txStyles>
    <p:titleStyle>
      <a:lvl1pPr algn="l" defTabSz="1042988" rtl="0" eaLnBrk="1" fontAlgn="base" hangingPunct="1">
        <a:spcBef>
          <a:spcPct val="0"/>
        </a:spcBef>
        <a:spcAft>
          <a:spcPct val="0"/>
        </a:spcAft>
        <a:defRPr sz="3600" b="1"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p:titleStyle>
    <p:bodyStyle>
      <a:lvl1pPr algn="l" defTabSz="1042988" rtl="0" eaLnBrk="1" fontAlgn="base" hangingPunct="1">
        <a:lnSpc>
          <a:spcPct val="115000"/>
        </a:lnSpc>
        <a:spcBef>
          <a:spcPct val="100000"/>
        </a:spcBef>
        <a:spcAft>
          <a:spcPct val="0"/>
        </a:spcAft>
        <a:defRPr sz="2600" b="1">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85" userDrawn="1">
          <p15:clr>
            <a:srgbClr val="F26B43"/>
          </p15:clr>
        </p15:guide>
        <p15:guide id="2" pos="438" userDrawn="1">
          <p15:clr>
            <a:srgbClr val="F26B43"/>
          </p15:clr>
        </p15:guide>
        <p15:guide id="3" pos="6271" userDrawn="1">
          <p15:clr>
            <a:srgbClr val="F26B43"/>
          </p15:clr>
        </p15:guide>
        <p15:guide id="4" orient="horz" pos="1429" userDrawn="1">
          <p15:clr>
            <a:srgbClr val="F26B43"/>
          </p15:clr>
        </p15:guide>
        <p15:guide id="5" orient="horz" pos="451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platzhalter 13"/>
          <p:cNvSpPr>
            <a:spLocks noGrp="1"/>
          </p:cNvSpPr>
          <p:nvPr>
            <p:ph type="body" sz="quarter" idx="11"/>
          </p:nvPr>
        </p:nvSpPr>
        <p:spPr/>
        <p:txBody>
          <a:bodyPr/>
          <a:lstStyle/>
          <a:p>
            <a:endParaRPr lang="de-CH"/>
          </a:p>
        </p:txBody>
      </p:sp>
      <p:sp>
        <p:nvSpPr>
          <p:cNvPr id="6" name="Titel 10">
            <a:extLst>
              <a:ext uri="{FF2B5EF4-FFF2-40B4-BE49-F238E27FC236}">
                <a16:creationId xmlns:a16="http://schemas.microsoft.com/office/drawing/2014/main" id="{07A5B8CB-F9DB-4CF0-85BA-2E5A37F02BA9}"/>
              </a:ext>
            </a:extLst>
          </p:cNvPr>
          <p:cNvSpPr txBox="1">
            <a:spLocks/>
          </p:cNvSpPr>
          <p:nvPr/>
        </p:nvSpPr>
        <p:spPr bwMode="auto">
          <a:xfrm>
            <a:off x="695324" y="1434058"/>
            <a:ext cx="9691935" cy="4803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3600" b="1"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CH" sz="3000" kern="0" dirty="0"/>
              <a:t>Ameisen als Vorbild</a:t>
            </a:r>
          </a:p>
          <a:p>
            <a:r>
              <a:rPr lang="de-CH" sz="3000" kern="0" dirty="0"/>
              <a:t>Für mathematische Probleme und für die Informatik?</a:t>
            </a:r>
          </a:p>
        </p:txBody>
      </p:sp>
      <p:sp>
        <p:nvSpPr>
          <p:cNvPr id="3" name="Untertitel 2">
            <a:extLst>
              <a:ext uri="{FF2B5EF4-FFF2-40B4-BE49-F238E27FC236}">
                <a16:creationId xmlns:a16="http://schemas.microsoft.com/office/drawing/2014/main" id="{D1B2EB0E-9FBB-46A2-B4FE-45726C900FB1}"/>
              </a:ext>
            </a:extLst>
          </p:cNvPr>
          <p:cNvSpPr>
            <a:spLocks noGrp="1"/>
          </p:cNvSpPr>
          <p:nvPr>
            <p:ph type="subTitle" idx="1"/>
          </p:nvPr>
        </p:nvSpPr>
        <p:spPr>
          <a:xfrm>
            <a:off x="695325" y="2630785"/>
            <a:ext cx="9213850" cy="285750"/>
          </a:xfrm>
        </p:spPr>
        <p:txBody>
          <a:bodyPr/>
          <a:lstStyle/>
          <a:p>
            <a:r>
              <a:rPr lang="de-CH" dirty="0"/>
              <a:t>Bionik Einführung, Untereinheit 1, Prof. G.N. Di Pietro</a:t>
            </a:r>
          </a:p>
        </p:txBody>
      </p:sp>
    </p:spTree>
    <p:extLst>
      <p:ext uri="{BB962C8B-B14F-4D97-AF65-F5344CB8AC3E}">
        <p14:creationId xmlns:p14="http://schemas.microsoft.com/office/powerpoint/2010/main" val="156549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r>
              <a:rPr lang="de-DE" dirty="0"/>
              <a:t>Beispiel 1 </a:t>
            </a:r>
            <a:br>
              <a:rPr lang="de-DE" dirty="0"/>
            </a:br>
            <a:endParaRPr lang="de-DE" dirty="0"/>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p:txBody>
          <a:bodyPr/>
          <a:lstStyle/>
          <a:p>
            <a:r>
              <a:rPr lang="de-DE" dirty="0"/>
              <a:t>Das Problem des Handlungsreisenden</a:t>
            </a:r>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2</a:t>
            </a:fld>
            <a:endParaRPr lang="de-CH">
              <a:solidFill>
                <a:srgbClr val="000000"/>
              </a:solidFill>
            </a:endParaRPr>
          </a:p>
        </p:txBody>
      </p:sp>
    </p:spTree>
    <p:extLst>
      <p:ext uri="{BB962C8B-B14F-4D97-AF65-F5344CB8AC3E}">
        <p14:creationId xmlns:p14="http://schemas.microsoft.com/office/powerpoint/2010/main" val="1726492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1">
            <a:extLst>
              <a:ext uri="{FF2B5EF4-FFF2-40B4-BE49-F238E27FC236}">
                <a16:creationId xmlns:a16="http://schemas.microsoft.com/office/drawing/2014/main" id="{2B2B3377-BCDC-46AE-B4A4-EDA601BC2D49}"/>
              </a:ext>
            </a:extLst>
          </p:cNvPr>
          <p:cNvSpPr txBox="1">
            <a:spLocks/>
          </p:cNvSpPr>
          <p:nvPr/>
        </p:nvSpPr>
        <p:spPr bwMode="auto">
          <a:xfrm>
            <a:off x="742812" y="1404937"/>
            <a:ext cx="9212400" cy="11515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900"/>
              </a:spcBef>
              <a:spcAft>
                <a:spcPct val="0"/>
              </a:spcAft>
              <a:defRPr sz="17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r>
              <a:rPr lang="de-CH" sz="2000" b="1" kern="0" dirty="0"/>
              <a:t>Das Problem des Handlungsreisenden</a:t>
            </a:r>
          </a:p>
        </p:txBody>
      </p:sp>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6142409" y="2367363"/>
            <a:ext cx="4460875" cy="4464050"/>
          </a:xfrm>
        </p:spPr>
        <p:txBody>
          <a:bodyPr/>
          <a:lstStyle/>
          <a:p>
            <a:r>
              <a:rPr lang="de-DE" dirty="0"/>
              <a:t>Problem: Finde (z. B. von Lausanne aus) einen möglichst kurzen Weg, der durch alle Städte führt.</a:t>
            </a:r>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3</a:t>
            </a:fld>
            <a:endParaRPr lang="de-CH">
              <a:solidFill>
                <a:srgbClr val="000000"/>
              </a:solidFill>
            </a:endParaRPr>
          </a:p>
        </p:txBody>
      </p:sp>
      <p:grpSp>
        <p:nvGrpSpPr>
          <p:cNvPr id="38" name="Gruppieren 37">
            <a:extLst>
              <a:ext uri="{FF2B5EF4-FFF2-40B4-BE49-F238E27FC236}">
                <a16:creationId xmlns:a16="http://schemas.microsoft.com/office/drawing/2014/main" id="{65B536F9-6AB1-4CFF-8F09-44F79929D992}"/>
              </a:ext>
            </a:extLst>
          </p:cNvPr>
          <p:cNvGrpSpPr/>
          <p:nvPr/>
        </p:nvGrpSpPr>
        <p:grpSpPr>
          <a:xfrm>
            <a:off x="565360" y="2164275"/>
            <a:ext cx="5435072" cy="3233842"/>
            <a:chOff x="1228764" y="2291757"/>
            <a:chExt cx="7383631" cy="4649244"/>
          </a:xfrm>
        </p:grpSpPr>
        <p:sp>
          <p:nvSpPr>
            <p:cNvPr id="39" name="Ellipse 38">
              <a:extLst>
                <a:ext uri="{FF2B5EF4-FFF2-40B4-BE49-F238E27FC236}">
                  <a16:creationId xmlns:a16="http://schemas.microsoft.com/office/drawing/2014/main" id="{F2590BF3-5A92-475E-A167-3E7364E74A40}"/>
                </a:ext>
              </a:extLst>
            </p:cNvPr>
            <p:cNvSpPr/>
            <p:nvPr/>
          </p:nvSpPr>
          <p:spPr bwMode="auto">
            <a:xfrm>
              <a:off x="2934432" y="2844527"/>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40" name="Ellipse 39">
              <a:extLst>
                <a:ext uri="{FF2B5EF4-FFF2-40B4-BE49-F238E27FC236}">
                  <a16:creationId xmlns:a16="http://schemas.microsoft.com/office/drawing/2014/main" id="{8314098C-1F64-4E8E-BE54-15FD4A036B10}"/>
                </a:ext>
              </a:extLst>
            </p:cNvPr>
            <p:cNvSpPr/>
            <p:nvPr/>
          </p:nvSpPr>
          <p:spPr bwMode="auto">
            <a:xfrm>
              <a:off x="4050556" y="2445646"/>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41" name="Ellipse 40">
              <a:extLst>
                <a:ext uri="{FF2B5EF4-FFF2-40B4-BE49-F238E27FC236}">
                  <a16:creationId xmlns:a16="http://schemas.microsoft.com/office/drawing/2014/main" id="{1F9C5A06-201D-4E94-9E38-D3AD3CAE1CFE}"/>
                </a:ext>
              </a:extLst>
            </p:cNvPr>
            <p:cNvSpPr/>
            <p:nvPr/>
          </p:nvSpPr>
          <p:spPr bwMode="auto">
            <a:xfrm>
              <a:off x="7654170" y="4644727"/>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42" name="Ellipse 41">
              <a:extLst>
                <a:ext uri="{FF2B5EF4-FFF2-40B4-BE49-F238E27FC236}">
                  <a16:creationId xmlns:a16="http://schemas.microsoft.com/office/drawing/2014/main" id="{DDDE1E17-4FDB-4F28-9F10-FB15FC753A88}"/>
                </a:ext>
              </a:extLst>
            </p:cNvPr>
            <p:cNvSpPr/>
            <p:nvPr/>
          </p:nvSpPr>
          <p:spPr bwMode="auto">
            <a:xfrm>
              <a:off x="2250356" y="5063850"/>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43" name="Ellipse 42">
              <a:extLst>
                <a:ext uri="{FF2B5EF4-FFF2-40B4-BE49-F238E27FC236}">
                  <a16:creationId xmlns:a16="http://schemas.microsoft.com/office/drawing/2014/main" id="{7A544299-A17F-49D6-AAC5-E73DE812601E}"/>
                </a:ext>
              </a:extLst>
            </p:cNvPr>
            <p:cNvSpPr/>
            <p:nvPr/>
          </p:nvSpPr>
          <p:spPr bwMode="auto">
            <a:xfrm>
              <a:off x="4050556" y="3924647"/>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44" name="Ellipse 43">
              <a:extLst>
                <a:ext uri="{FF2B5EF4-FFF2-40B4-BE49-F238E27FC236}">
                  <a16:creationId xmlns:a16="http://schemas.microsoft.com/office/drawing/2014/main" id="{C7CFF59E-34A5-4EB4-AD9C-6C6F06C7EAD7}"/>
                </a:ext>
              </a:extLst>
            </p:cNvPr>
            <p:cNvSpPr/>
            <p:nvPr/>
          </p:nvSpPr>
          <p:spPr bwMode="auto">
            <a:xfrm>
              <a:off x="5143183" y="6298308"/>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45" name="Ellipse 44">
              <a:extLst>
                <a:ext uri="{FF2B5EF4-FFF2-40B4-BE49-F238E27FC236}">
                  <a16:creationId xmlns:a16="http://schemas.microsoft.com/office/drawing/2014/main" id="{F8389585-8CBB-44AB-9BAC-1FD807F7B8B0}"/>
                </a:ext>
              </a:extLst>
            </p:cNvPr>
            <p:cNvSpPr/>
            <p:nvPr/>
          </p:nvSpPr>
          <p:spPr bwMode="auto">
            <a:xfrm>
              <a:off x="7074892" y="3090378"/>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cxnSp>
          <p:nvCxnSpPr>
            <p:cNvPr id="46" name="Gerader Verbinder 45">
              <a:extLst>
                <a:ext uri="{FF2B5EF4-FFF2-40B4-BE49-F238E27FC236}">
                  <a16:creationId xmlns:a16="http://schemas.microsoft.com/office/drawing/2014/main" id="{5083AF2A-99EF-4425-BCE7-ECA1B2B8D781}"/>
                </a:ext>
              </a:extLst>
            </p:cNvPr>
            <p:cNvCxnSpPr>
              <a:stCxn id="39" idx="6"/>
              <a:endCxn id="40" idx="2"/>
            </p:cNvCxnSpPr>
            <p:nvPr/>
          </p:nvCxnSpPr>
          <p:spPr bwMode="auto">
            <a:xfrm flipV="1">
              <a:off x="3222464" y="2589662"/>
              <a:ext cx="828092" cy="39888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7" name="Gerader Verbinder 46">
              <a:extLst>
                <a:ext uri="{FF2B5EF4-FFF2-40B4-BE49-F238E27FC236}">
                  <a16:creationId xmlns:a16="http://schemas.microsoft.com/office/drawing/2014/main" id="{E8655B0C-CADC-4AC2-B972-6E0205F45A58}"/>
                </a:ext>
              </a:extLst>
            </p:cNvPr>
            <p:cNvCxnSpPr>
              <a:stCxn id="39" idx="4"/>
              <a:endCxn id="42" idx="0"/>
            </p:cNvCxnSpPr>
            <p:nvPr/>
          </p:nvCxnSpPr>
          <p:spPr bwMode="auto">
            <a:xfrm flipH="1">
              <a:off x="2394372" y="3132559"/>
              <a:ext cx="684076" cy="193129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Gerader Verbinder 47">
              <a:extLst>
                <a:ext uri="{FF2B5EF4-FFF2-40B4-BE49-F238E27FC236}">
                  <a16:creationId xmlns:a16="http://schemas.microsoft.com/office/drawing/2014/main" id="{E18E5433-A246-42AF-A3C6-A39CB620EC54}"/>
                </a:ext>
              </a:extLst>
            </p:cNvPr>
            <p:cNvCxnSpPr>
              <a:stCxn id="39" idx="5"/>
              <a:endCxn id="43" idx="1"/>
            </p:cNvCxnSpPr>
            <p:nvPr/>
          </p:nvCxnSpPr>
          <p:spPr bwMode="auto">
            <a:xfrm>
              <a:off x="3180283" y="3090378"/>
              <a:ext cx="912454" cy="87645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9" name="Gerader Verbinder 48">
              <a:extLst>
                <a:ext uri="{FF2B5EF4-FFF2-40B4-BE49-F238E27FC236}">
                  <a16:creationId xmlns:a16="http://schemas.microsoft.com/office/drawing/2014/main" id="{8254410B-1832-44AA-BC2B-E8FBB02925C1}"/>
                </a:ext>
              </a:extLst>
            </p:cNvPr>
            <p:cNvCxnSpPr>
              <a:stCxn id="42" idx="7"/>
              <a:endCxn id="40" idx="3"/>
            </p:cNvCxnSpPr>
            <p:nvPr/>
          </p:nvCxnSpPr>
          <p:spPr bwMode="auto">
            <a:xfrm flipV="1">
              <a:off x="2496207" y="2691497"/>
              <a:ext cx="1596530" cy="24145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Gerader Verbinder 49">
              <a:extLst>
                <a:ext uri="{FF2B5EF4-FFF2-40B4-BE49-F238E27FC236}">
                  <a16:creationId xmlns:a16="http://schemas.microsoft.com/office/drawing/2014/main" id="{600D4545-394D-4078-888D-5C0DF07A09FA}"/>
                </a:ext>
              </a:extLst>
            </p:cNvPr>
            <p:cNvCxnSpPr>
              <a:stCxn id="45" idx="1"/>
              <a:endCxn id="40" idx="6"/>
            </p:cNvCxnSpPr>
            <p:nvPr/>
          </p:nvCxnSpPr>
          <p:spPr bwMode="auto">
            <a:xfrm flipH="1" flipV="1">
              <a:off x="4338588" y="2589662"/>
              <a:ext cx="2778485" cy="54289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1" name="Gerader Verbinder 50">
              <a:extLst>
                <a:ext uri="{FF2B5EF4-FFF2-40B4-BE49-F238E27FC236}">
                  <a16:creationId xmlns:a16="http://schemas.microsoft.com/office/drawing/2014/main" id="{95AEDD33-2963-4DF0-AB83-B6DBF45740E0}"/>
                </a:ext>
              </a:extLst>
            </p:cNvPr>
            <p:cNvCxnSpPr>
              <a:stCxn id="43" idx="6"/>
              <a:endCxn id="45" idx="2"/>
            </p:cNvCxnSpPr>
            <p:nvPr/>
          </p:nvCxnSpPr>
          <p:spPr bwMode="auto">
            <a:xfrm flipV="1">
              <a:off x="4338588" y="3234394"/>
              <a:ext cx="2736304" cy="83426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Gerader Verbinder 51">
              <a:extLst>
                <a:ext uri="{FF2B5EF4-FFF2-40B4-BE49-F238E27FC236}">
                  <a16:creationId xmlns:a16="http://schemas.microsoft.com/office/drawing/2014/main" id="{BEACB711-1086-4287-8AF7-0215392F5F17}"/>
                </a:ext>
              </a:extLst>
            </p:cNvPr>
            <p:cNvCxnSpPr>
              <a:stCxn id="44" idx="0"/>
              <a:endCxn id="40" idx="4"/>
            </p:cNvCxnSpPr>
            <p:nvPr/>
          </p:nvCxnSpPr>
          <p:spPr bwMode="auto">
            <a:xfrm flipH="1" flipV="1">
              <a:off x="4194572" y="2733678"/>
              <a:ext cx="1092627" cy="356463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3" name="Gerader Verbinder 52">
              <a:extLst>
                <a:ext uri="{FF2B5EF4-FFF2-40B4-BE49-F238E27FC236}">
                  <a16:creationId xmlns:a16="http://schemas.microsoft.com/office/drawing/2014/main" id="{BC075FCA-D729-4E13-8223-EB8B2DF17B12}"/>
                </a:ext>
              </a:extLst>
            </p:cNvPr>
            <p:cNvCxnSpPr>
              <a:stCxn id="41" idx="1"/>
              <a:endCxn id="40" idx="5"/>
            </p:cNvCxnSpPr>
            <p:nvPr/>
          </p:nvCxnSpPr>
          <p:spPr bwMode="auto">
            <a:xfrm flipH="1" flipV="1">
              <a:off x="4296407" y="2691497"/>
              <a:ext cx="3399944" cy="199541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4" name="Gerader Verbinder 53">
              <a:extLst>
                <a:ext uri="{FF2B5EF4-FFF2-40B4-BE49-F238E27FC236}">
                  <a16:creationId xmlns:a16="http://schemas.microsoft.com/office/drawing/2014/main" id="{090A92D2-7CF3-4CDF-BDED-FD6A5A873A37}"/>
                </a:ext>
              </a:extLst>
            </p:cNvPr>
            <p:cNvCxnSpPr>
              <a:stCxn id="43" idx="5"/>
              <a:endCxn id="41" idx="2"/>
            </p:cNvCxnSpPr>
            <p:nvPr/>
          </p:nvCxnSpPr>
          <p:spPr bwMode="auto">
            <a:xfrm>
              <a:off x="4296407" y="4170498"/>
              <a:ext cx="3357763" cy="61824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5" name="Gerader Verbinder 54">
              <a:extLst>
                <a:ext uri="{FF2B5EF4-FFF2-40B4-BE49-F238E27FC236}">
                  <a16:creationId xmlns:a16="http://schemas.microsoft.com/office/drawing/2014/main" id="{9C633953-13CF-45C9-B512-5DD5B9327A5A}"/>
                </a:ext>
              </a:extLst>
            </p:cNvPr>
            <p:cNvCxnSpPr>
              <a:stCxn id="42" idx="6"/>
              <a:endCxn id="43" idx="3"/>
            </p:cNvCxnSpPr>
            <p:nvPr/>
          </p:nvCxnSpPr>
          <p:spPr bwMode="auto">
            <a:xfrm flipV="1">
              <a:off x="2538388" y="4170498"/>
              <a:ext cx="1554349" cy="10373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6" name="Gerader Verbinder 55">
              <a:extLst>
                <a:ext uri="{FF2B5EF4-FFF2-40B4-BE49-F238E27FC236}">
                  <a16:creationId xmlns:a16="http://schemas.microsoft.com/office/drawing/2014/main" id="{36C6198D-C4F5-424E-8AC7-618985D8471A}"/>
                </a:ext>
              </a:extLst>
            </p:cNvPr>
            <p:cNvCxnSpPr>
              <a:stCxn id="44" idx="6"/>
              <a:endCxn id="41" idx="3"/>
            </p:cNvCxnSpPr>
            <p:nvPr/>
          </p:nvCxnSpPr>
          <p:spPr bwMode="auto">
            <a:xfrm flipV="1">
              <a:off x="5431215" y="4890578"/>
              <a:ext cx="2265136" cy="155174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 name="Gerader Verbinder 56">
              <a:extLst>
                <a:ext uri="{FF2B5EF4-FFF2-40B4-BE49-F238E27FC236}">
                  <a16:creationId xmlns:a16="http://schemas.microsoft.com/office/drawing/2014/main" id="{6C892B85-7DB5-4452-92C8-F6FA00D596A4}"/>
                </a:ext>
              </a:extLst>
            </p:cNvPr>
            <p:cNvCxnSpPr>
              <a:stCxn id="42" idx="5"/>
              <a:endCxn id="44" idx="2"/>
            </p:cNvCxnSpPr>
            <p:nvPr/>
          </p:nvCxnSpPr>
          <p:spPr bwMode="auto">
            <a:xfrm>
              <a:off x="2496207" y="5309701"/>
              <a:ext cx="2646976" cy="113262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8" name="Gerader Verbinder 57">
              <a:extLst>
                <a:ext uri="{FF2B5EF4-FFF2-40B4-BE49-F238E27FC236}">
                  <a16:creationId xmlns:a16="http://schemas.microsoft.com/office/drawing/2014/main" id="{EE20834B-360D-43D7-86F2-6A1F246AA380}"/>
                </a:ext>
              </a:extLst>
            </p:cNvPr>
            <p:cNvCxnSpPr>
              <a:stCxn id="41" idx="7"/>
              <a:endCxn id="45" idx="4"/>
            </p:cNvCxnSpPr>
            <p:nvPr/>
          </p:nvCxnSpPr>
          <p:spPr bwMode="auto">
            <a:xfrm flipH="1" flipV="1">
              <a:off x="7218908" y="3378410"/>
              <a:ext cx="681113" cy="130849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9" name="Gerader Verbinder 58">
              <a:extLst>
                <a:ext uri="{FF2B5EF4-FFF2-40B4-BE49-F238E27FC236}">
                  <a16:creationId xmlns:a16="http://schemas.microsoft.com/office/drawing/2014/main" id="{67C037F6-AF34-47D6-BF75-5CAFCCED2321}"/>
                </a:ext>
              </a:extLst>
            </p:cNvPr>
            <p:cNvCxnSpPr>
              <a:stCxn id="39" idx="5"/>
              <a:endCxn id="45" idx="2"/>
            </p:cNvCxnSpPr>
            <p:nvPr/>
          </p:nvCxnSpPr>
          <p:spPr bwMode="auto">
            <a:xfrm>
              <a:off x="3180283" y="3090378"/>
              <a:ext cx="3894609" cy="14401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0" name="Textfeld 59">
              <a:extLst>
                <a:ext uri="{FF2B5EF4-FFF2-40B4-BE49-F238E27FC236}">
                  <a16:creationId xmlns:a16="http://schemas.microsoft.com/office/drawing/2014/main" id="{2845226F-BE74-435A-8294-DF9571FC4AD1}"/>
                </a:ext>
              </a:extLst>
            </p:cNvPr>
            <p:cNvSpPr txBox="1"/>
            <p:nvPr/>
          </p:nvSpPr>
          <p:spPr>
            <a:xfrm>
              <a:off x="4309866" y="2291757"/>
              <a:ext cx="588893" cy="317281"/>
            </a:xfrm>
            <a:prstGeom prst="rect">
              <a:avLst/>
            </a:prstGeom>
            <a:noFill/>
          </p:spPr>
          <p:txBody>
            <a:bodyPr wrap="none" rtlCol="0">
              <a:spAutoFit/>
            </a:bodyPr>
            <a:lstStyle/>
            <a:p>
              <a:r>
                <a:rPr lang="de-CH" sz="1270" dirty="0"/>
                <a:t>Basel</a:t>
              </a:r>
            </a:p>
          </p:txBody>
        </p:sp>
        <p:sp>
          <p:nvSpPr>
            <p:cNvPr id="61" name="Textfeld 60">
              <a:extLst>
                <a:ext uri="{FF2B5EF4-FFF2-40B4-BE49-F238E27FC236}">
                  <a16:creationId xmlns:a16="http://schemas.microsoft.com/office/drawing/2014/main" id="{F93F1184-005A-4F5D-BF76-BBC9E1F245E7}"/>
                </a:ext>
              </a:extLst>
            </p:cNvPr>
            <p:cNvSpPr txBox="1"/>
            <p:nvPr/>
          </p:nvSpPr>
          <p:spPr>
            <a:xfrm>
              <a:off x="4019253" y="4237171"/>
              <a:ext cx="546476" cy="317281"/>
            </a:xfrm>
            <a:prstGeom prst="rect">
              <a:avLst/>
            </a:prstGeom>
            <a:noFill/>
          </p:spPr>
          <p:txBody>
            <a:bodyPr wrap="none" rtlCol="0">
              <a:spAutoFit/>
            </a:bodyPr>
            <a:lstStyle/>
            <a:p>
              <a:r>
                <a:rPr lang="de-CH" sz="1270" dirty="0"/>
                <a:t>Bern</a:t>
              </a:r>
            </a:p>
          </p:txBody>
        </p:sp>
        <p:sp>
          <p:nvSpPr>
            <p:cNvPr id="62" name="Textfeld 61">
              <a:extLst>
                <a:ext uri="{FF2B5EF4-FFF2-40B4-BE49-F238E27FC236}">
                  <a16:creationId xmlns:a16="http://schemas.microsoft.com/office/drawing/2014/main" id="{549F79EC-37D4-4337-937F-4BD5D6E3B02A}"/>
                </a:ext>
              </a:extLst>
            </p:cNvPr>
            <p:cNvSpPr txBox="1"/>
            <p:nvPr/>
          </p:nvSpPr>
          <p:spPr>
            <a:xfrm>
              <a:off x="1337661" y="5301293"/>
              <a:ext cx="894651" cy="317281"/>
            </a:xfrm>
            <a:prstGeom prst="rect">
              <a:avLst/>
            </a:prstGeom>
            <a:noFill/>
          </p:spPr>
          <p:txBody>
            <a:bodyPr wrap="none" rtlCol="0">
              <a:spAutoFit/>
            </a:bodyPr>
            <a:lstStyle/>
            <a:p>
              <a:r>
                <a:rPr lang="de-CH" sz="1270" dirty="0"/>
                <a:t>Lausanne</a:t>
              </a:r>
            </a:p>
          </p:txBody>
        </p:sp>
        <p:sp>
          <p:nvSpPr>
            <p:cNvPr id="63" name="Textfeld 62">
              <a:extLst>
                <a:ext uri="{FF2B5EF4-FFF2-40B4-BE49-F238E27FC236}">
                  <a16:creationId xmlns:a16="http://schemas.microsoft.com/office/drawing/2014/main" id="{B71BE1BC-0FAC-4778-B723-9BC81E79CAE9}"/>
                </a:ext>
              </a:extLst>
            </p:cNvPr>
            <p:cNvSpPr txBox="1"/>
            <p:nvPr/>
          </p:nvSpPr>
          <p:spPr>
            <a:xfrm>
              <a:off x="1228764" y="3006091"/>
              <a:ext cx="1590152" cy="317281"/>
            </a:xfrm>
            <a:prstGeom prst="rect">
              <a:avLst/>
            </a:prstGeom>
            <a:noFill/>
          </p:spPr>
          <p:txBody>
            <a:bodyPr wrap="none" rtlCol="0">
              <a:spAutoFit/>
            </a:bodyPr>
            <a:lstStyle/>
            <a:p>
              <a:r>
                <a:rPr lang="de-CH" sz="1270" dirty="0"/>
                <a:t>La-Chaux-de-Fonds</a:t>
              </a:r>
            </a:p>
          </p:txBody>
        </p:sp>
        <p:sp>
          <p:nvSpPr>
            <p:cNvPr id="64" name="Textfeld 63">
              <a:extLst>
                <a:ext uri="{FF2B5EF4-FFF2-40B4-BE49-F238E27FC236}">
                  <a16:creationId xmlns:a16="http://schemas.microsoft.com/office/drawing/2014/main" id="{C1959529-E8CE-4664-A6E1-720D33F7B097}"/>
                </a:ext>
              </a:extLst>
            </p:cNvPr>
            <p:cNvSpPr txBox="1"/>
            <p:nvPr/>
          </p:nvSpPr>
          <p:spPr>
            <a:xfrm>
              <a:off x="6939027" y="2733679"/>
              <a:ext cx="654286" cy="317281"/>
            </a:xfrm>
            <a:prstGeom prst="rect">
              <a:avLst/>
            </a:prstGeom>
            <a:noFill/>
          </p:spPr>
          <p:txBody>
            <a:bodyPr wrap="none" rtlCol="0">
              <a:spAutoFit/>
            </a:bodyPr>
            <a:lstStyle/>
            <a:p>
              <a:r>
                <a:rPr lang="de-CH" sz="1270" dirty="0"/>
                <a:t>Zürich</a:t>
              </a:r>
            </a:p>
          </p:txBody>
        </p:sp>
        <p:sp>
          <p:nvSpPr>
            <p:cNvPr id="65" name="Textfeld 64">
              <a:extLst>
                <a:ext uri="{FF2B5EF4-FFF2-40B4-BE49-F238E27FC236}">
                  <a16:creationId xmlns:a16="http://schemas.microsoft.com/office/drawing/2014/main" id="{015028D6-23FC-4FE3-B763-A3B53E459465}"/>
                </a:ext>
              </a:extLst>
            </p:cNvPr>
            <p:cNvSpPr txBox="1"/>
            <p:nvPr/>
          </p:nvSpPr>
          <p:spPr>
            <a:xfrm>
              <a:off x="4781291" y="6623720"/>
              <a:ext cx="949439" cy="317281"/>
            </a:xfrm>
            <a:prstGeom prst="rect">
              <a:avLst/>
            </a:prstGeom>
            <a:noFill/>
          </p:spPr>
          <p:txBody>
            <a:bodyPr wrap="none" rtlCol="0">
              <a:spAutoFit/>
            </a:bodyPr>
            <a:lstStyle/>
            <a:p>
              <a:r>
                <a:rPr lang="de-CH" sz="1270" dirty="0"/>
                <a:t>Bellinzona</a:t>
              </a:r>
            </a:p>
          </p:txBody>
        </p:sp>
        <p:sp>
          <p:nvSpPr>
            <p:cNvPr id="66" name="Textfeld 65">
              <a:extLst>
                <a:ext uri="{FF2B5EF4-FFF2-40B4-BE49-F238E27FC236}">
                  <a16:creationId xmlns:a16="http://schemas.microsoft.com/office/drawing/2014/main" id="{6E77FB77-9BAC-4B73-82D0-7320D607591E}"/>
                </a:ext>
              </a:extLst>
            </p:cNvPr>
            <p:cNvSpPr txBox="1"/>
            <p:nvPr/>
          </p:nvSpPr>
          <p:spPr>
            <a:xfrm>
              <a:off x="7942202" y="4426720"/>
              <a:ext cx="670193" cy="317281"/>
            </a:xfrm>
            <a:prstGeom prst="rect">
              <a:avLst/>
            </a:prstGeom>
            <a:noFill/>
          </p:spPr>
          <p:txBody>
            <a:bodyPr wrap="none" rtlCol="0">
              <a:spAutoFit/>
            </a:bodyPr>
            <a:lstStyle/>
            <a:p>
              <a:r>
                <a:rPr lang="de-CH" sz="1270" dirty="0"/>
                <a:t>Glarus</a:t>
              </a:r>
            </a:p>
          </p:txBody>
        </p:sp>
      </p:grpSp>
      <p:sp>
        <p:nvSpPr>
          <p:cNvPr id="3" name="Textfeld 2">
            <a:extLst>
              <a:ext uri="{FF2B5EF4-FFF2-40B4-BE49-F238E27FC236}">
                <a16:creationId xmlns:a16="http://schemas.microsoft.com/office/drawing/2014/main" id="{3AE2E071-A269-BE44-9A6B-589D4601FC13}"/>
              </a:ext>
            </a:extLst>
          </p:cNvPr>
          <p:cNvSpPr txBox="1"/>
          <p:nvPr/>
        </p:nvSpPr>
        <p:spPr>
          <a:xfrm>
            <a:off x="2180680" y="6361885"/>
            <a:ext cx="3788217" cy="215444"/>
          </a:xfrm>
          <a:prstGeom prst="rect">
            <a:avLst/>
          </a:prstGeom>
          <a:noFill/>
        </p:spPr>
        <p:txBody>
          <a:bodyPr wrap="none" rtlCol="0">
            <a:spAutoFit/>
          </a:bodyPr>
          <a:lstStyle/>
          <a:p>
            <a:r>
              <a:rPr lang="de-DE" sz="800" dirty="0">
                <a:solidFill>
                  <a:schemeClr val="bg1">
                    <a:lumMod val="50000"/>
                  </a:schemeClr>
                </a:solidFill>
              </a:rPr>
              <a:t>Bild: Problem des Handlungsreisenden, Gianni di Pietro, FHNW-</a:t>
            </a:r>
            <a:r>
              <a:rPr lang="de-DE" sz="800" dirty="0" err="1">
                <a:solidFill>
                  <a:schemeClr val="bg1">
                    <a:lumMod val="50000"/>
                  </a:schemeClr>
                </a:solidFill>
              </a:rPr>
              <a:t>Tebisio</a:t>
            </a:r>
            <a:r>
              <a:rPr lang="de-DE" sz="800" dirty="0">
                <a:solidFill>
                  <a:schemeClr val="bg1">
                    <a:lumMod val="50000"/>
                  </a:schemeClr>
                </a:solidFill>
              </a:rPr>
              <a:t> (2020)</a:t>
            </a:r>
          </a:p>
        </p:txBody>
      </p:sp>
    </p:spTree>
    <p:extLst>
      <p:ext uri="{BB962C8B-B14F-4D97-AF65-F5344CB8AC3E}">
        <p14:creationId xmlns:p14="http://schemas.microsoft.com/office/powerpoint/2010/main" val="1172525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D539FD46-A4AF-8C4B-9C75-45B7C1DA978D}"/>
              </a:ext>
            </a:extLst>
          </p:cNvPr>
          <p:cNvSpPr>
            <a:spLocks noGrp="1"/>
          </p:cNvSpPr>
          <p:nvPr>
            <p:ph type="ftr" sz="quarter" idx="3"/>
          </p:nvPr>
        </p:nvSpPr>
        <p:spPr>
          <a:xfrm>
            <a:off x="685027" y="7165007"/>
            <a:ext cx="7485063" cy="179388"/>
          </a:xfrm>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64FDEFF5-2A5C-E44C-A1A4-CCB11959E416}"/>
              </a:ext>
            </a:extLst>
          </p:cNvPr>
          <p:cNvSpPr>
            <a:spLocks noGrp="1"/>
          </p:cNvSpPr>
          <p:nvPr>
            <p:ph type="sldNum" sz="quarter" idx="4"/>
          </p:nvPr>
        </p:nvSpPr>
        <p:spPr/>
        <p:txBody>
          <a:bodyPr/>
          <a:lstStyle/>
          <a:p>
            <a:fld id="{8C812475-90CC-411E-A993-929AF0D0895B}" type="slidenum">
              <a:rPr lang="de-CH">
                <a:solidFill>
                  <a:srgbClr val="000000"/>
                </a:solidFill>
              </a:rPr>
              <a:pPr/>
              <a:t>4</a:t>
            </a:fld>
            <a:endParaRPr lang="de-CH">
              <a:solidFill>
                <a:srgbClr val="000000"/>
              </a:solidFill>
            </a:endParaRPr>
          </a:p>
        </p:txBody>
      </p:sp>
      <p:sp>
        <p:nvSpPr>
          <p:cNvPr id="12" name="Textplatzhalter 11">
            <a:extLst>
              <a:ext uri="{FF2B5EF4-FFF2-40B4-BE49-F238E27FC236}">
                <a16:creationId xmlns:a16="http://schemas.microsoft.com/office/drawing/2014/main" id="{C7DF65F4-3AE1-47E4-B782-71DB3010A00C}"/>
              </a:ext>
            </a:extLst>
          </p:cNvPr>
          <p:cNvSpPr txBox="1">
            <a:spLocks/>
          </p:cNvSpPr>
          <p:nvPr/>
        </p:nvSpPr>
        <p:spPr bwMode="auto">
          <a:xfrm>
            <a:off x="742812" y="1404937"/>
            <a:ext cx="9212400" cy="1151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900"/>
              </a:spcBef>
              <a:spcAft>
                <a:spcPct val="0"/>
              </a:spcAft>
              <a:defRPr sz="17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r>
              <a:rPr lang="de-CH" sz="2000" b="1" kern="0" dirty="0"/>
              <a:t>Beispiel 3 – Das Problem des Handlungsreisenden</a:t>
            </a:r>
          </a:p>
        </p:txBody>
      </p:sp>
      <p:grpSp>
        <p:nvGrpSpPr>
          <p:cNvPr id="14" name="Gruppieren 13">
            <a:extLst>
              <a:ext uri="{FF2B5EF4-FFF2-40B4-BE49-F238E27FC236}">
                <a16:creationId xmlns:a16="http://schemas.microsoft.com/office/drawing/2014/main" id="{7C2AE1A2-7F11-4E2E-BB77-2036432F56C1}"/>
              </a:ext>
            </a:extLst>
          </p:cNvPr>
          <p:cNvGrpSpPr/>
          <p:nvPr/>
        </p:nvGrpSpPr>
        <p:grpSpPr>
          <a:xfrm>
            <a:off x="2015858" y="2146197"/>
            <a:ext cx="6696889" cy="4216824"/>
            <a:chOff x="1228764" y="2291757"/>
            <a:chExt cx="7383631" cy="4649244"/>
          </a:xfrm>
        </p:grpSpPr>
        <p:sp>
          <p:nvSpPr>
            <p:cNvPr id="15" name="Ellipse 14">
              <a:extLst>
                <a:ext uri="{FF2B5EF4-FFF2-40B4-BE49-F238E27FC236}">
                  <a16:creationId xmlns:a16="http://schemas.microsoft.com/office/drawing/2014/main" id="{815B341E-3778-47BC-8E47-1F809B9F8A00}"/>
                </a:ext>
              </a:extLst>
            </p:cNvPr>
            <p:cNvSpPr/>
            <p:nvPr/>
          </p:nvSpPr>
          <p:spPr bwMode="auto">
            <a:xfrm>
              <a:off x="2934432" y="2844527"/>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16" name="Ellipse 15">
              <a:extLst>
                <a:ext uri="{FF2B5EF4-FFF2-40B4-BE49-F238E27FC236}">
                  <a16:creationId xmlns:a16="http://schemas.microsoft.com/office/drawing/2014/main" id="{37BA25F9-8BA5-42E3-997A-EBC11785569E}"/>
                </a:ext>
              </a:extLst>
            </p:cNvPr>
            <p:cNvSpPr/>
            <p:nvPr/>
          </p:nvSpPr>
          <p:spPr bwMode="auto">
            <a:xfrm>
              <a:off x="4050556" y="2445646"/>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17" name="Ellipse 16">
              <a:extLst>
                <a:ext uri="{FF2B5EF4-FFF2-40B4-BE49-F238E27FC236}">
                  <a16:creationId xmlns:a16="http://schemas.microsoft.com/office/drawing/2014/main" id="{8AA1AFDE-0620-47E3-A5FD-FFC9D08FC2F5}"/>
                </a:ext>
              </a:extLst>
            </p:cNvPr>
            <p:cNvSpPr/>
            <p:nvPr/>
          </p:nvSpPr>
          <p:spPr bwMode="auto">
            <a:xfrm>
              <a:off x="7654170" y="4644727"/>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18" name="Ellipse 17">
              <a:extLst>
                <a:ext uri="{FF2B5EF4-FFF2-40B4-BE49-F238E27FC236}">
                  <a16:creationId xmlns:a16="http://schemas.microsoft.com/office/drawing/2014/main" id="{22248341-4F71-4F45-854D-FDA5FC65279D}"/>
                </a:ext>
              </a:extLst>
            </p:cNvPr>
            <p:cNvSpPr/>
            <p:nvPr/>
          </p:nvSpPr>
          <p:spPr bwMode="auto">
            <a:xfrm>
              <a:off x="2250356" y="5063850"/>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19" name="Ellipse 18">
              <a:extLst>
                <a:ext uri="{FF2B5EF4-FFF2-40B4-BE49-F238E27FC236}">
                  <a16:creationId xmlns:a16="http://schemas.microsoft.com/office/drawing/2014/main" id="{738EBD93-617B-4A7B-8678-D3CDE7EF6B83}"/>
                </a:ext>
              </a:extLst>
            </p:cNvPr>
            <p:cNvSpPr/>
            <p:nvPr/>
          </p:nvSpPr>
          <p:spPr bwMode="auto">
            <a:xfrm>
              <a:off x="4050556" y="3924647"/>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20" name="Ellipse 19">
              <a:extLst>
                <a:ext uri="{FF2B5EF4-FFF2-40B4-BE49-F238E27FC236}">
                  <a16:creationId xmlns:a16="http://schemas.microsoft.com/office/drawing/2014/main" id="{A0F14694-A511-48EA-AA51-C984D0A682A6}"/>
                </a:ext>
              </a:extLst>
            </p:cNvPr>
            <p:cNvSpPr/>
            <p:nvPr/>
          </p:nvSpPr>
          <p:spPr bwMode="auto">
            <a:xfrm>
              <a:off x="5143183" y="6298308"/>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sp>
          <p:nvSpPr>
            <p:cNvPr id="21" name="Ellipse 20">
              <a:extLst>
                <a:ext uri="{FF2B5EF4-FFF2-40B4-BE49-F238E27FC236}">
                  <a16:creationId xmlns:a16="http://schemas.microsoft.com/office/drawing/2014/main" id="{8ED246FB-EDAC-4B31-82FC-7941DBD10874}"/>
                </a:ext>
              </a:extLst>
            </p:cNvPr>
            <p:cNvSpPr/>
            <p:nvPr/>
          </p:nvSpPr>
          <p:spPr bwMode="auto">
            <a:xfrm>
              <a:off x="7074892" y="3090378"/>
              <a:ext cx="288032" cy="288032"/>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r" defTabSz="945990" fontAlgn="base">
                <a:spcBef>
                  <a:spcPct val="0"/>
                </a:spcBef>
                <a:spcAft>
                  <a:spcPct val="0"/>
                </a:spcAft>
              </a:pPr>
              <a:endParaRPr lang="de-CH" sz="1905">
                <a:latin typeface="Arial" charset="0"/>
              </a:endParaRPr>
            </a:p>
          </p:txBody>
        </p:sp>
        <p:cxnSp>
          <p:nvCxnSpPr>
            <p:cNvPr id="22" name="Gerader Verbinder 21">
              <a:extLst>
                <a:ext uri="{FF2B5EF4-FFF2-40B4-BE49-F238E27FC236}">
                  <a16:creationId xmlns:a16="http://schemas.microsoft.com/office/drawing/2014/main" id="{266C5090-A9B4-4D80-936F-AEBAEEAB73C9}"/>
                </a:ext>
              </a:extLst>
            </p:cNvPr>
            <p:cNvCxnSpPr>
              <a:stCxn id="15" idx="6"/>
              <a:endCxn id="16" idx="2"/>
            </p:cNvCxnSpPr>
            <p:nvPr/>
          </p:nvCxnSpPr>
          <p:spPr bwMode="auto">
            <a:xfrm flipV="1">
              <a:off x="3222464" y="2589662"/>
              <a:ext cx="828092" cy="39888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Gerader Verbinder 22">
              <a:extLst>
                <a:ext uri="{FF2B5EF4-FFF2-40B4-BE49-F238E27FC236}">
                  <a16:creationId xmlns:a16="http://schemas.microsoft.com/office/drawing/2014/main" id="{32638579-92BA-4DB1-94FF-FF7AB6284C65}"/>
                </a:ext>
              </a:extLst>
            </p:cNvPr>
            <p:cNvCxnSpPr>
              <a:stCxn id="15" idx="4"/>
              <a:endCxn id="18" idx="0"/>
            </p:cNvCxnSpPr>
            <p:nvPr/>
          </p:nvCxnSpPr>
          <p:spPr bwMode="auto">
            <a:xfrm flipH="1">
              <a:off x="2394372" y="3132559"/>
              <a:ext cx="684076" cy="193129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Gerader Verbinder 23">
              <a:extLst>
                <a:ext uri="{FF2B5EF4-FFF2-40B4-BE49-F238E27FC236}">
                  <a16:creationId xmlns:a16="http://schemas.microsoft.com/office/drawing/2014/main" id="{DF400E88-1A7E-48C8-913E-5CF369AACBA1}"/>
                </a:ext>
              </a:extLst>
            </p:cNvPr>
            <p:cNvCxnSpPr>
              <a:stCxn id="15" idx="5"/>
              <a:endCxn id="19" idx="1"/>
            </p:cNvCxnSpPr>
            <p:nvPr/>
          </p:nvCxnSpPr>
          <p:spPr bwMode="auto">
            <a:xfrm>
              <a:off x="3180283" y="3090378"/>
              <a:ext cx="912454" cy="87645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Gerader Verbinder 24">
              <a:extLst>
                <a:ext uri="{FF2B5EF4-FFF2-40B4-BE49-F238E27FC236}">
                  <a16:creationId xmlns:a16="http://schemas.microsoft.com/office/drawing/2014/main" id="{F6F59936-2054-4FC5-B6A5-95965E1A5DAB}"/>
                </a:ext>
              </a:extLst>
            </p:cNvPr>
            <p:cNvCxnSpPr>
              <a:stCxn id="18" idx="7"/>
              <a:endCxn id="16" idx="3"/>
            </p:cNvCxnSpPr>
            <p:nvPr/>
          </p:nvCxnSpPr>
          <p:spPr bwMode="auto">
            <a:xfrm flipV="1">
              <a:off x="2496207" y="2691497"/>
              <a:ext cx="1596530" cy="241453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Gerader Verbinder 25">
              <a:extLst>
                <a:ext uri="{FF2B5EF4-FFF2-40B4-BE49-F238E27FC236}">
                  <a16:creationId xmlns:a16="http://schemas.microsoft.com/office/drawing/2014/main" id="{FA48A8A6-5E84-4E85-88AB-E20E4847785A}"/>
                </a:ext>
              </a:extLst>
            </p:cNvPr>
            <p:cNvCxnSpPr>
              <a:stCxn id="21" idx="1"/>
              <a:endCxn id="16" idx="6"/>
            </p:cNvCxnSpPr>
            <p:nvPr/>
          </p:nvCxnSpPr>
          <p:spPr bwMode="auto">
            <a:xfrm flipH="1" flipV="1">
              <a:off x="4338588" y="2589662"/>
              <a:ext cx="2778485" cy="54289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Gerader Verbinder 26">
              <a:extLst>
                <a:ext uri="{FF2B5EF4-FFF2-40B4-BE49-F238E27FC236}">
                  <a16:creationId xmlns:a16="http://schemas.microsoft.com/office/drawing/2014/main" id="{B8F10075-BB27-424E-8681-D1D6660421F0}"/>
                </a:ext>
              </a:extLst>
            </p:cNvPr>
            <p:cNvCxnSpPr>
              <a:stCxn id="19" idx="6"/>
              <a:endCxn id="21" idx="2"/>
            </p:cNvCxnSpPr>
            <p:nvPr/>
          </p:nvCxnSpPr>
          <p:spPr bwMode="auto">
            <a:xfrm flipV="1">
              <a:off x="4338588" y="3234394"/>
              <a:ext cx="2736304" cy="83426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8" name="Gerader Verbinder 27">
              <a:extLst>
                <a:ext uri="{FF2B5EF4-FFF2-40B4-BE49-F238E27FC236}">
                  <a16:creationId xmlns:a16="http://schemas.microsoft.com/office/drawing/2014/main" id="{A658E57B-5BF7-46C4-B4CA-CC07482BFE4A}"/>
                </a:ext>
              </a:extLst>
            </p:cNvPr>
            <p:cNvCxnSpPr>
              <a:stCxn id="20" idx="0"/>
              <a:endCxn id="16" idx="4"/>
            </p:cNvCxnSpPr>
            <p:nvPr/>
          </p:nvCxnSpPr>
          <p:spPr bwMode="auto">
            <a:xfrm flipH="1" flipV="1">
              <a:off x="4194572" y="2733678"/>
              <a:ext cx="1092627" cy="356463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Gerader Verbinder 28">
              <a:extLst>
                <a:ext uri="{FF2B5EF4-FFF2-40B4-BE49-F238E27FC236}">
                  <a16:creationId xmlns:a16="http://schemas.microsoft.com/office/drawing/2014/main" id="{0CFC3FA2-D6A7-42EA-9833-08E5FB211985}"/>
                </a:ext>
              </a:extLst>
            </p:cNvPr>
            <p:cNvCxnSpPr>
              <a:stCxn id="17" idx="1"/>
              <a:endCxn id="16" idx="5"/>
            </p:cNvCxnSpPr>
            <p:nvPr/>
          </p:nvCxnSpPr>
          <p:spPr bwMode="auto">
            <a:xfrm flipH="1" flipV="1">
              <a:off x="4296407" y="2691497"/>
              <a:ext cx="3399944" cy="199541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0" name="Gerader Verbinder 29">
              <a:extLst>
                <a:ext uri="{FF2B5EF4-FFF2-40B4-BE49-F238E27FC236}">
                  <a16:creationId xmlns:a16="http://schemas.microsoft.com/office/drawing/2014/main" id="{63716922-92F6-4365-AF62-B9B48B307094}"/>
                </a:ext>
              </a:extLst>
            </p:cNvPr>
            <p:cNvCxnSpPr>
              <a:stCxn id="19" idx="5"/>
              <a:endCxn id="17" idx="2"/>
            </p:cNvCxnSpPr>
            <p:nvPr/>
          </p:nvCxnSpPr>
          <p:spPr bwMode="auto">
            <a:xfrm>
              <a:off x="4296407" y="4170498"/>
              <a:ext cx="3357763" cy="61824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Gerader Verbinder 30">
              <a:extLst>
                <a:ext uri="{FF2B5EF4-FFF2-40B4-BE49-F238E27FC236}">
                  <a16:creationId xmlns:a16="http://schemas.microsoft.com/office/drawing/2014/main" id="{145CD9A8-D6DE-4749-BDFC-E5687CA4AF49}"/>
                </a:ext>
              </a:extLst>
            </p:cNvPr>
            <p:cNvCxnSpPr>
              <a:stCxn id="18" idx="6"/>
              <a:endCxn id="19" idx="3"/>
            </p:cNvCxnSpPr>
            <p:nvPr/>
          </p:nvCxnSpPr>
          <p:spPr bwMode="auto">
            <a:xfrm flipV="1">
              <a:off x="2538388" y="4170498"/>
              <a:ext cx="1554349" cy="103736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2" name="Gerader Verbinder 31">
              <a:extLst>
                <a:ext uri="{FF2B5EF4-FFF2-40B4-BE49-F238E27FC236}">
                  <a16:creationId xmlns:a16="http://schemas.microsoft.com/office/drawing/2014/main" id="{0A903DA7-EC65-4426-B948-ECEF56246049}"/>
                </a:ext>
              </a:extLst>
            </p:cNvPr>
            <p:cNvCxnSpPr>
              <a:stCxn id="20" idx="6"/>
              <a:endCxn id="17" idx="3"/>
            </p:cNvCxnSpPr>
            <p:nvPr/>
          </p:nvCxnSpPr>
          <p:spPr bwMode="auto">
            <a:xfrm flipV="1">
              <a:off x="5431215" y="4890578"/>
              <a:ext cx="2265136" cy="155174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3" name="Gerader Verbinder 32">
              <a:extLst>
                <a:ext uri="{FF2B5EF4-FFF2-40B4-BE49-F238E27FC236}">
                  <a16:creationId xmlns:a16="http://schemas.microsoft.com/office/drawing/2014/main" id="{CFB97A42-3EFE-4604-AE58-8F4541DCC3D4}"/>
                </a:ext>
              </a:extLst>
            </p:cNvPr>
            <p:cNvCxnSpPr>
              <a:stCxn id="18" idx="5"/>
              <a:endCxn id="20" idx="2"/>
            </p:cNvCxnSpPr>
            <p:nvPr/>
          </p:nvCxnSpPr>
          <p:spPr bwMode="auto">
            <a:xfrm>
              <a:off x="2496207" y="5309701"/>
              <a:ext cx="2646976" cy="113262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4" name="Gerader Verbinder 33">
              <a:extLst>
                <a:ext uri="{FF2B5EF4-FFF2-40B4-BE49-F238E27FC236}">
                  <a16:creationId xmlns:a16="http://schemas.microsoft.com/office/drawing/2014/main" id="{8347343A-D7BC-4D25-8A9C-047DAEF38CE1}"/>
                </a:ext>
              </a:extLst>
            </p:cNvPr>
            <p:cNvCxnSpPr>
              <a:stCxn id="17" idx="7"/>
              <a:endCxn id="21" idx="4"/>
            </p:cNvCxnSpPr>
            <p:nvPr/>
          </p:nvCxnSpPr>
          <p:spPr bwMode="auto">
            <a:xfrm flipH="1" flipV="1">
              <a:off x="7218908" y="3378410"/>
              <a:ext cx="681113" cy="130849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Gerader Verbinder 34">
              <a:extLst>
                <a:ext uri="{FF2B5EF4-FFF2-40B4-BE49-F238E27FC236}">
                  <a16:creationId xmlns:a16="http://schemas.microsoft.com/office/drawing/2014/main" id="{08F2C439-0864-4A1B-99AE-B979D51CFC00}"/>
                </a:ext>
              </a:extLst>
            </p:cNvPr>
            <p:cNvCxnSpPr>
              <a:stCxn id="15" idx="5"/>
              <a:endCxn id="21" idx="2"/>
            </p:cNvCxnSpPr>
            <p:nvPr/>
          </p:nvCxnSpPr>
          <p:spPr bwMode="auto">
            <a:xfrm>
              <a:off x="3180283" y="3090378"/>
              <a:ext cx="3894609" cy="144016"/>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Textfeld 35">
              <a:extLst>
                <a:ext uri="{FF2B5EF4-FFF2-40B4-BE49-F238E27FC236}">
                  <a16:creationId xmlns:a16="http://schemas.microsoft.com/office/drawing/2014/main" id="{3D5390E1-72DF-4AE7-ABFA-F2AA8245A30B}"/>
                </a:ext>
              </a:extLst>
            </p:cNvPr>
            <p:cNvSpPr txBox="1"/>
            <p:nvPr/>
          </p:nvSpPr>
          <p:spPr>
            <a:xfrm>
              <a:off x="4309866" y="2291757"/>
              <a:ext cx="588893" cy="317281"/>
            </a:xfrm>
            <a:prstGeom prst="rect">
              <a:avLst/>
            </a:prstGeom>
            <a:noFill/>
          </p:spPr>
          <p:txBody>
            <a:bodyPr wrap="none" rtlCol="0">
              <a:spAutoFit/>
            </a:bodyPr>
            <a:lstStyle/>
            <a:p>
              <a:r>
                <a:rPr lang="de-CH" sz="1270" dirty="0"/>
                <a:t>Basel</a:t>
              </a:r>
            </a:p>
          </p:txBody>
        </p:sp>
        <p:sp>
          <p:nvSpPr>
            <p:cNvPr id="37" name="Textfeld 36">
              <a:extLst>
                <a:ext uri="{FF2B5EF4-FFF2-40B4-BE49-F238E27FC236}">
                  <a16:creationId xmlns:a16="http://schemas.microsoft.com/office/drawing/2014/main" id="{CE5105BF-749E-4074-B122-3206A17DE455}"/>
                </a:ext>
              </a:extLst>
            </p:cNvPr>
            <p:cNvSpPr txBox="1"/>
            <p:nvPr/>
          </p:nvSpPr>
          <p:spPr>
            <a:xfrm>
              <a:off x="4019253" y="4237171"/>
              <a:ext cx="546476" cy="317281"/>
            </a:xfrm>
            <a:prstGeom prst="rect">
              <a:avLst/>
            </a:prstGeom>
            <a:noFill/>
          </p:spPr>
          <p:txBody>
            <a:bodyPr wrap="none" rtlCol="0">
              <a:spAutoFit/>
            </a:bodyPr>
            <a:lstStyle/>
            <a:p>
              <a:r>
                <a:rPr lang="de-CH" sz="1270" dirty="0"/>
                <a:t>Bern</a:t>
              </a:r>
            </a:p>
          </p:txBody>
        </p:sp>
        <p:sp>
          <p:nvSpPr>
            <p:cNvPr id="38" name="Textfeld 37">
              <a:extLst>
                <a:ext uri="{FF2B5EF4-FFF2-40B4-BE49-F238E27FC236}">
                  <a16:creationId xmlns:a16="http://schemas.microsoft.com/office/drawing/2014/main" id="{10924B03-B7FA-4E71-BAC9-1F71F518932E}"/>
                </a:ext>
              </a:extLst>
            </p:cNvPr>
            <p:cNvSpPr txBox="1"/>
            <p:nvPr/>
          </p:nvSpPr>
          <p:spPr>
            <a:xfrm>
              <a:off x="1337661" y="5301293"/>
              <a:ext cx="894651" cy="317281"/>
            </a:xfrm>
            <a:prstGeom prst="rect">
              <a:avLst/>
            </a:prstGeom>
            <a:noFill/>
          </p:spPr>
          <p:txBody>
            <a:bodyPr wrap="none" rtlCol="0">
              <a:spAutoFit/>
            </a:bodyPr>
            <a:lstStyle/>
            <a:p>
              <a:r>
                <a:rPr lang="de-CH" sz="1270" dirty="0"/>
                <a:t>Lausanne</a:t>
              </a:r>
            </a:p>
          </p:txBody>
        </p:sp>
        <p:sp>
          <p:nvSpPr>
            <p:cNvPr id="39" name="Textfeld 38">
              <a:extLst>
                <a:ext uri="{FF2B5EF4-FFF2-40B4-BE49-F238E27FC236}">
                  <a16:creationId xmlns:a16="http://schemas.microsoft.com/office/drawing/2014/main" id="{71F2FD97-5470-4371-85CD-57949CEE7BD7}"/>
                </a:ext>
              </a:extLst>
            </p:cNvPr>
            <p:cNvSpPr txBox="1"/>
            <p:nvPr/>
          </p:nvSpPr>
          <p:spPr>
            <a:xfrm>
              <a:off x="1228764" y="3006091"/>
              <a:ext cx="1590152" cy="317281"/>
            </a:xfrm>
            <a:prstGeom prst="rect">
              <a:avLst/>
            </a:prstGeom>
            <a:noFill/>
          </p:spPr>
          <p:txBody>
            <a:bodyPr wrap="none" rtlCol="0">
              <a:spAutoFit/>
            </a:bodyPr>
            <a:lstStyle/>
            <a:p>
              <a:r>
                <a:rPr lang="de-CH" sz="1270" dirty="0"/>
                <a:t>La-Chaux-de-Fonds</a:t>
              </a:r>
            </a:p>
          </p:txBody>
        </p:sp>
        <p:sp>
          <p:nvSpPr>
            <p:cNvPr id="40" name="Textfeld 39">
              <a:extLst>
                <a:ext uri="{FF2B5EF4-FFF2-40B4-BE49-F238E27FC236}">
                  <a16:creationId xmlns:a16="http://schemas.microsoft.com/office/drawing/2014/main" id="{E6D87510-72AB-414C-983F-D5E0DCCF75B1}"/>
                </a:ext>
              </a:extLst>
            </p:cNvPr>
            <p:cNvSpPr txBox="1"/>
            <p:nvPr/>
          </p:nvSpPr>
          <p:spPr>
            <a:xfrm>
              <a:off x="6939027" y="2733679"/>
              <a:ext cx="654286" cy="317281"/>
            </a:xfrm>
            <a:prstGeom prst="rect">
              <a:avLst/>
            </a:prstGeom>
            <a:noFill/>
          </p:spPr>
          <p:txBody>
            <a:bodyPr wrap="none" rtlCol="0">
              <a:spAutoFit/>
            </a:bodyPr>
            <a:lstStyle/>
            <a:p>
              <a:r>
                <a:rPr lang="de-CH" sz="1270" dirty="0"/>
                <a:t>Zürich</a:t>
              </a:r>
            </a:p>
          </p:txBody>
        </p:sp>
        <p:sp>
          <p:nvSpPr>
            <p:cNvPr id="41" name="Textfeld 40">
              <a:extLst>
                <a:ext uri="{FF2B5EF4-FFF2-40B4-BE49-F238E27FC236}">
                  <a16:creationId xmlns:a16="http://schemas.microsoft.com/office/drawing/2014/main" id="{4A67722F-3038-4A8E-BFFA-E0EB9B12C0F8}"/>
                </a:ext>
              </a:extLst>
            </p:cNvPr>
            <p:cNvSpPr txBox="1"/>
            <p:nvPr/>
          </p:nvSpPr>
          <p:spPr>
            <a:xfrm>
              <a:off x="4781291" y="6623720"/>
              <a:ext cx="949439" cy="317281"/>
            </a:xfrm>
            <a:prstGeom prst="rect">
              <a:avLst/>
            </a:prstGeom>
            <a:noFill/>
          </p:spPr>
          <p:txBody>
            <a:bodyPr wrap="none" rtlCol="0">
              <a:spAutoFit/>
            </a:bodyPr>
            <a:lstStyle/>
            <a:p>
              <a:r>
                <a:rPr lang="de-CH" sz="1270" dirty="0"/>
                <a:t>Bellinzona</a:t>
              </a:r>
            </a:p>
          </p:txBody>
        </p:sp>
        <p:sp>
          <p:nvSpPr>
            <p:cNvPr id="42" name="Textfeld 41">
              <a:extLst>
                <a:ext uri="{FF2B5EF4-FFF2-40B4-BE49-F238E27FC236}">
                  <a16:creationId xmlns:a16="http://schemas.microsoft.com/office/drawing/2014/main" id="{49531219-EF54-408E-93BF-E58358C285AE}"/>
                </a:ext>
              </a:extLst>
            </p:cNvPr>
            <p:cNvSpPr txBox="1"/>
            <p:nvPr/>
          </p:nvSpPr>
          <p:spPr>
            <a:xfrm>
              <a:off x="7942202" y="4426720"/>
              <a:ext cx="670193" cy="317281"/>
            </a:xfrm>
            <a:prstGeom prst="rect">
              <a:avLst/>
            </a:prstGeom>
            <a:noFill/>
          </p:spPr>
          <p:txBody>
            <a:bodyPr wrap="none" rtlCol="0">
              <a:spAutoFit/>
            </a:bodyPr>
            <a:lstStyle/>
            <a:p>
              <a:r>
                <a:rPr lang="de-CH" sz="1270" dirty="0"/>
                <a:t>Glarus</a:t>
              </a:r>
            </a:p>
          </p:txBody>
        </p:sp>
      </p:grpSp>
      <p:sp>
        <p:nvSpPr>
          <p:cNvPr id="43" name="Rechteck 42">
            <a:extLst>
              <a:ext uri="{FF2B5EF4-FFF2-40B4-BE49-F238E27FC236}">
                <a16:creationId xmlns:a16="http://schemas.microsoft.com/office/drawing/2014/main" id="{E8471D0C-2683-4E74-AD30-71F2AAF4E424}"/>
              </a:ext>
            </a:extLst>
          </p:cNvPr>
          <p:cNvSpPr/>
          <p:nvPr/>
        </p:nvSpPr>
        <p:spPr bwMode="auto">
          <a:xfrm>
            <a:off x="1885236" y="2052439"/>
            <a:ext cx="6922927" cy="4301963"/>
          </a:xfrm>
          <a:prstGeom prst="rect">
            <a:avLst/>
          </a:prstGeom>
          <a:solidFill>
            <a:srgbClr val="D9D9D9">
              <a:alpha val="80000"/>
            </a:srgbClr>
          </a:solidFill>
          <a:ln w="9525" cap="flat" cmpd="sng" algn="ctr">
            <a:noFill/>
            <a:prstDash val="solid"/>
            <a:round/>
            <a:headEnd type="none" w="med" len="med"/>
            <a:tailEnd type="none" w="med" len="med"/>
          </a:ln>
          <a:effectLst/>
        </p:spPr>
        <p:txBody>
          <a:bodyPr vert="horz" wrap="square" lIns="82935" tIns="41468" rIns="82935" bIns="41468" numCol="1" rtlCol="0" anchor="t" anchorCtr="0" compatLnSpc="1">
            <a:prstTxWarp prst="textNoShape">
              <a:avLst/>
            </a:prstTxWarp>
          </a:bodyPr>
          <a:lstStyle/>
          <a:p>
            <a:pPr algn="ctr" defTabSz="945990"/>
            <a:endParaRPr lang="de-CH" sz="1905" dirty="0">
              <a:latin typeface="Arial" charset="0"/>
            </a:endParaRPr>
          </a:p>
          <a:p>
            <a:pPr algn="ctr" defTabSz="945990"/>
            <a:endParaRPr lang="de-CH" sz="1633" dirty="0"/>
          </a:p>
          <a:p>
            <a:pPr algn="ctr" defTabSz="945990"/>
            <a:endParaRPr lang="de-CH" sz="1905" dirty="0">
              <a:latin typeface="Arial" charset="0"/>
            </a:endParaRPr>
          </a:p>
          <a:p>
            <a:pPr algn="ctr" defTabSz="945990"/>
            <a:endParaRPr lang="de-CH" sz="1633" dirty="0"/>
          </a:p>
          <a:p>
            <a:pPr algn="ctr" defTabSz="945990"/>
            <a:endParaRPr lang="de-CH" sz="1905" dirty="0">
              <a:latin typeface="Arial" charset="0"/>
            </a:endParaRPr>
          </a:p>
          <a:p>
            <a:pPr algn="ctr" defTabSz="945990"/>
            <a:endParaRPr lang="de-CH" sz="1633" dirty="0"/>
          </a:p>
          <a:p>
            <a:pPr algn="ctr" defTabSz="945990"/>
            <a:endParaRPr lang="de-CH" sz="1905" dirty="0">
              <a:latin typeface="Arial" charset="0"/>
            </a:endParaRPr>
          </a:p>
        </p:txBody>
      </p:sp>
      <p:pic>
        <p:nvPicPr>
          <p:cNvPr id="44" name="872ad0fdeef80170bd105acd8d4a5109_1390473222">
            <a:hlinkClick r:id="" action="ppaction://media"/>
            <a:extLst>
              <a:ext uri="{FF2B5EF4-FFF2-40B4-BE49-F238E27FC236}">
                <a16:creationId xmlns:a16="http://schemas.microsoft.com/office/drawing/2014/main" id="{2A9772DD-48B9-426B-8C02-7309248F1AD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72896" y="2461854"/>
            <a:ext cx="4547607" cy="3410705"/>
          </a:xfrm>
          <a:prstGeom prst="rect">
            <a:avLst/>
          </a:prstGeom>
        </p:spPr>
      </p:pic>
      <p:sp>
        <p:nvSpPr>
          <p:cNvPr id="45" name="Textplatzhalter 8">
            <a:extLst>
              <a:ext uri="{FF2B5EF4-FFF2-40B4-BE49-F238E27FC236}">
                <a16:creationId xmlns:a16="http://schemas.microsoft.com/office/drawing/2014/main" id="{BEE6B72A-682F-499F-BDD2-2D36813B702E}"/>
              </a:ext>
            </a:extLst>
          </p:cNvPr>
          <p:cNvSpPr txBox="1">
            <a:spLocks/>
          </p:cNvSpPr>
          <p:nvPr/>
        </p:nvSpPr>
        <p:spPr bwMode="auto">
          <a:xfrm>
            <a:off x="685027" y="6517015"/>
            <a:ext cx="9212400" cy="720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lnSpc>
                <a:spcPct val="115000"/>
              </a:lnSpc>
              <a:spcBef>
                <a:spcPts val="800"/>
              </a:spcBef>
              <a:spcAft>
                <a:spcPct val="0"/>
              </a:spcAft>
              <a:defRPr sz="1500" b="0">
                <a:solidFill>
                  <a:schemeClr val="tx1"/>
                </a:solidFill>
                <a:latin typeface="+mn-lt"/>
                <a:ea typeface="+mn-ea"/>
                <a:cs typeface="+mn-cs"/>
              </a:defRPr>
            </a:lvl1pPr>
            <a:lvl2pPr marL="352425" indent="-171450"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2pPr>
            <a:lvl3pPr marL="712788" indent="-169863"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3pPr>
            <a:lvl4pPr marL="1073150" indent="-180975"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4pPr>
            <a:lvl5pPr marL="14319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5pPr>
            <a:lvl6pPr marL="18891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6pPr>
            <a:lvl7pPr marL="23463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7pPr>
            <a:lvl8pPr marL="28035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8pPr>
            <a:lvl9pPr marL="3260725" indent="-179388" algn="l" defTabSz="1042988" rtl="0" eaLnBrk="1" fontAlgn="base" hangingPunct="1">
              <a:lnSpc>
                <a:spcPct val="115000"/>
              </a:lnSpc>
              <a:spcBef>
                <a:spcPct val="20000"/>
              </a:spcBef>
              <a:spcAft>
                <a:spcPct val="0"/>
              </a:spcAft>
              <a:buFont typeface="Arial" charset="0"/>
              <a:buChar char="–"/>
              <a:defRPr sz="2000">
                <a:solidFill>
                  <a:schemeClr val="tx1"/>
                </a:solidFill>
                <a:latin typeface="+mn-lt"/>
              </a:defRPr>
            </a:lvl9pPr>
          </a:lstStyle>
          <a:p>
            <a:pPr algn="l"/>
            <a:r>
              <a:rPr lang="de-CH" sz="1600" b="1" dirty="0"/>
              <a:t>Quelle</a:t>
            </a:r>
            <a:r>
              <a:rPr lang="de-CH" sz="1600" dirty="0"/>
              <a:t>: HSW Hamburg, Edmund Weitz (http://weitz.de/aco/)</a:t>
            </a:r>
          </a:p>
        </p:txBody>
      </p:sp>
    </p:spTree>
    <p:extLst>
      <p:ext uri="{BB962C8B-B14F-4D97-AF65-F5344CB8AC3E}">
        <p14:creationId xmlns:p14="http://schemas.microsoft.com/office/powerpoint/2010/main" val="25047148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4"/>
                                        </p:tgtEl>
                                      </p:cBhvr>
                                    </p:cmd>
                                  </p:childTnLst>
                                </p:cTn>
                              </p:par>
                            </p:childTnLst>
                          </p:cTn>
                        </p:par>
                      </p:childTnLst>
                    </p:cTn>
                  </p:par>
                </p:childTnLst>
              </p:cTn>
              <p:nextCondLst>
                <p:cond evt="onClick" delay="0">
                  <p:tgtEl>
                    <p:spTgt spid="44"/>
                  </p:tgtEl>
                </p:cond>
              </p:nextCondLst>
            </p:seq>
            <p:video>
              <p:cMediaNode vol="80000">
                <p:cTn id="7" fill="hold" display="0">
                  <p:stCondLst>
                    <p:cond delay="indefinite"/>
                  </p:stCondLst>
                </p:cTn>
                <p:tgtEl>
                  <p:spTgt spid="4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r>
              <a:rPr lang="de-DE" dirty="0"/>
              <a:t>Beispiel 2 </a:t>
            </a:r>
            <a:br>
              <a:rPr lang="de-DE" dirty="0"/>
            </a:br>
            <a:endParaRPr lang="de-DE" dirty="0"/>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a:xfrm>
            <a:off x="6084727" y="3312616"/>
            <a:ext cx="6013772" cy="936029"/>
          </a:xfrm>
        </p:spPr>
        <p:txBody>
          <a:bodyPr/>
          <a:lstStyle/>
          <a:p>
            <a:r>
              <a:rPr lang="de-DE" b="1" dirty="0"/>
              <a:t>Navigation in der Wüste</a:t>
            </a:r>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5</a:t>
            </a:fld>
            <a:endParaRPr lang="de-CH">
              <a:solidFill>
                <a:srgbClr val="000000"/>
              </a:solidFill>
            </a:endParaRPr>
          </a:p>
        </p:txBody>
      </p:sp>
      <p:sp>
        <p:nvSpPr>
          <p:cNvPr id="7" name="Textfeld 6">
            <a:extLst>
              <a:ext uri="{FF2B5EF4-FFF2-40B4-BE49-F238E27FC236}">
                <a16:creationId xmlns:a16="http://schemas.microsoft.com/office/drawing/2014/main" id="{D4969761-8B92-804A-8F1D-D5E839A6F718}"/>
              </a:ext>
            </a:extLst>
          </p:cNvPr>
          <p:cNvSpPr txBox="1"/>
          <p:nvPr/>
        </p:nvSpPr>
        <p:spPr>
          <a:xfrm>
            <a:off x="5562724" y="6372919"/>
            <a:ext cx="4107214" cy="215444"/>
          </a:xfrm>
          <a:prstGeom prst="rect">
            <a:avLst/>
          </a:prstGeom>
          <a:noFill/>
        </p:spPr>
        <p:txBody>
          <a:bodyPr wrap="none" rtlCol="0">
            <a:spAutoFit/>
          </a:bodyPr>
          <a:lstStyle/>
          <a:p>
            <a:r>
              <a:rPr lang="de-DE" sz="800" dirty="0">
                <a:solidFill>
                  <a:schemeClr val="bg1">
                    <a:lumMod val="50000"/>
                  </a:schemeClr>
                </a:solidFill>
              </a:rPr>
              <a:t>Bild: https://commons.wikimedia.org/wiki/File:Os_lencois.jpg?uselang=de(20.05.2021)</a:t>
            </a:r>
          </a:p>
        </p:txBody>
      </p:sp>
      <p:pic>
        <p:nvPicPr>
          <p:cNvPr id="9" name="Grafik 8" descr="Ein Bild, das draußen, Himmel, Strand, Natur enthält.&#10;&#10;Automatisch generierte Beschreibung">
            <a:extLst>
              <a:ext uri="{FF2B5EF4-FFF2-40B4-BE49-F238E27FC236}">
                <a16:creationId xmlns:a16="http://schemas.microsoft.com/office/drawing/2014/main" id="{4D609D2E-4128-FE4C-B7F6-C116F7891C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255" y="2122429"/>
            <a:ext cx="4876425" cy="3240360"/>
          </a:xfrm>
          <a:prstGeom prst="rect">
            <a:avLst/>
          </a:prstGeom>
        </p:spPr>
      </p:pic>
    </p:spTree>
    <p:extLst>
      <p:ext uri="{BB962C8B-B14F-4D97-AF65-F5344CB8AC3E}">
        <p14:creationId xmlns:p14="http://schemas.microsoft.com/office/powerpoint/2010/main" val="424190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489575" y="1981226"/>
            <a:ext cx="4460875" cy="4464050"/>
          </a:xfrm>
        </p:spPr>
        <p:txBody>
          <a:bodyPr/>
          <a:lstStyle/>
          <a:p>
            <a:pPr marL="0" indent="0">
              <a:buNone/>
            </a:pPr>
            <a:r>
              <a:rPr lang="de-CH" b="1" dirty="0"/>
              <a:t>Ausgangslage:</a:t>
            </a:r>
          </a:p>
          <a:p>
            <a:pPr marL="0" indent="0">
              <a:buNone/>
            </a:pPr>
            <a:r>
              <a:rPr lang="de-CH" sz="1600" dirty="0"/>
              <a:t>Tobias Seidl von der Westfälischen Hochschule Bocholt stellte ein Bionik-Projekt vor, bei dem es um "egozentrische Navigation" geht. Damit ist nicht rücksichtsloses Spazierengehen gemeint, sondern das Navigieren ohne externe Hilfen, wie etwa Satelliten. Als Vorbild aus der Natur dient hier die Ameise. </a:t>
            </a:r>
          </a:p>
          <a:p>
            <a:pPr marL="0" indent="0">
              <a:buNone/>
            </a:pPr>
            <a:r>
              <a:rPr lang="de-CH" sz="1600" dirty="0"/>
              <a:t>Genauer gesagt wurde die Wüstenameise </a:t>
            </a:r>
            <a:r>
              <a:rPr lang="de-CH" sz="1600" dirty="0" err="1"/>
              <a:t>Cataglyphis</a:t>
            </a:r>
            <a:r>
              <a:rPr lang="de-CH" sz="1600" dirty="0"/>
              <a:t> </a:t>
            </a:r>
            <a:r>
              <a:rPr lang="de-CH" sz="1600" dirty="0" err="1"/>
              <a:t>fortis</a:t>
            </a:r>
            <a:r>
              <a:rPr lang="de-CH" sz="1600" dirty="0"/>
              <a:t> untersucht. Diese streift auf Futtersuche über lange Distanzen im Zick-Zack-Kurs durch die Landschaft. Sobald sie Futter gefunden hat, schlägt sie aber einen direkten, schnurgeraden Weg Richtung Nest ein.</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6</a:t>
            </a:fld>
            <a:endParaRPr lang="de-CH">
              <a:solidFill>
                <a:srgbClr val="000000"/>
              </a:solidFill>
            </a:endParaRPr>
          </a:p>
        </p:txBody>
      </p:sp>
      <p:pic>
        <p:nvPicPr>
          <p:cNvPr id="2" name="Grafik 1" descr="Ein Bild, das Text enthält.&#10;&#10;Automatisch generierte Beschreibung">
            <a:extLst>
              <a:ext uri="{FF2B5EF4-FFF2-40B4-BE49-F238E27FC236}">
                <a16:creationId xmlns:a16="http://schemas.microsoft.com/office/drawing/2014/main" id="{860C0729-06EC-46A4-90AC-DEBF8FFD15C7}"/>
              </a:ext>
            </a:extLst>
          </p:cNvPr>
          <p:cNvPicPr>
            <a:picLocks noChangeAspect="1"/>
          </p:cNvPicPr>
          <p:nvPr/>
        </p:nvPicPr>
        <p:blipFill>
          <a:blip r:embed="rId3"/>
          <a:stretch>
            <a:fillRect/>
          </a:stretch>
        </p:blipFill>
        <p:spPr>
          <a:xfrm>
            <a:off x="805486" y="1981226"/>
            <a:ext cx="4109166" cy="4354488"/>
          </a:xfrm>
          <a:prstGeom prst="rect">
            <a:avLst/>
          </a:prstGeom>
        </p:spPr>
      </p:pic>
      <p:sp>
        <p:nvSpPr>
          <p:cNvPr id="8" name="Titel 1">
            <a:extLst>
              <a:ext uri="{FF2B5EF4-FFF2-40B4-BE49-F238E27FC236}">
                <a16:creationId xmlns:a16="http://schemas.microsoft.com/office/drawing/2014/main" id="{FEBDCDB5-05B4-4909-8516-302C3CFCDA7F}"/>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Navigation bei Ameisen </a:t>
            </a:r>
            <a:br>
              <a:rPr lang="de-DE" kern="0" dirty="0"/>
            </a:br>
            <a:endParaRPr lang="de-DE" kern="0" dirty="0"/>
          </a:p>
        </p:txBody>
      </p:sp>
      <p:sp>
        <p:nvSpPr>
          <p:cNvPr id="6" name="Textfeld 5">
            <a:extLst>
              <a:ext uri="{FF2B5EF4-FFF2-40B4-BE49-F238E27FC236}">
                <a16:creationId xmlns:a16="http://schemas.microsoft.com/office/drawing/2014/main" id="{46A4659D-014C-3B40-942A-D669C7E64028}"/>
              </a:ext>
            </a:extLst>
          </p:cNvPr>
          <p:cNvSpPr txBox="1"/>
          <p:nvPr/>
        </p:nvSpPr>
        <p:spPr>
          <a:xfrm>
            <a:off x="5346700" y="6697110"/>
            <a:ext cx="4798108" cy="215444"/>
          </a:xfrm>
          <a:prstGeom prst="rect">
            <a:avLst/>
          </a:prstGeom>
          <a:noFill/>
        </p:spPr>
        <p:txBody>
          <a:bodyPr wrap="none" rtlCol="0">
            <a:spAutoFit/>
          </a:bodyPr>
          <a:lstStyle/>
          <a:p>
            <a:r>
              <a:rPr lang="de-DE" sz="800" dirty="0">
                <a:solidFill>
                  <a:schemeClr val="bg1">
                    <a:lumMod val="50000"/>
                  </a:schemeClr>
                </a:solidFill>
              </a:rPr>
              <a:t>Bild und Text: Bert </a:t>
            </a:r>
            <a:r>
              <a:rPr lang="de-DE" sz="800" dirty="0" err="1">
                <a:solidFill>
                  <a:schemeClr val="bg1">
                    <a:lumMod val="50000"/>
                  </a:schemeClr>
                </a:solidFill>
              </a:rPr>
              <a:t>Hölldobler</a:t>
            </a:r>
            <a:r>
              <a:rPr lang="de-DE" sz="800" dirty="0">
                <a:solidFill>
                  <a:schemeClr val="bg1">
                    <a:lumMod val="50000"/>
                  </a:schemeClr>
                </a:solidFill>
              </a:rPr>
              <a:t>, Edward O. Wilson; Auf den Spuren der Ameisen, Springer 1994, S.150</a:t>
            </a:r>
          </a:p>
        </p:txBody>
      </p:sp>
    </p:spTree>
    <p:extLst>
      <p:ext uri="{BB962C8B-B14F-4D97-AF65-F5344CB8AC3E}">
        <p14:creationId xmlns:p14="http://schemas.microsoft.com/office/powerpoint/2010/main" val="3506250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r>
              <a:rPr lang="de-DE" dirty="0"/>
              <a:t>Wie funktioniert die Navigation bei dieser Ameise? </a:t>
            </a:r>
            <a:br>
              <a:rPr lang="de-DE" dirty="0"/>
            </a:br>
            <a:endParaRPr lang="de-DE" dirty="0"/>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a:xfrm>
            <a:off x="706462" y="2268538"/>
            <a:ext cx="9213850" cy="3887787"/>
          </a:xfrm>
        </p:spPr>
        <p:txBody>
          <a:bodyPr/>
          <a:lstStyle/>
          <a:p>
            <a:pPr marL="0" indent="0">
              <a:buNone/>
            </a:pPr>
            <a:r>
              <a:rPr lang="de-CH" sz="1600" dirty="0" err="1">
                <a:latin typeface="+mj-lt"/>
              </a:rPr>
              <a:t>Cataglyphis</a:t>
            </a:r>
            <a:r>
              <a:rPr lang="de-CH" sz="1600" dirty="0">
                <a:latin typeface="+mj-lt"/>
              </a:rPr>
              <a:t> </a:t>
            </a:r>
            <a:r>
              <a:rPr lang="de-CH" sz="1600" dirty="0" err="1">
                <a:latin typeface="+mj-lt"/>
              </a:rPr>
              <a:t>fortis</a:t>
            </a:r>
            <a:r>
              <a:rPr lang="de-CH" sz="1600" dirty="0">
                <a:latin typeface="+mj-lt"/>
              </a:rPr>
              <a:t> bringt dieses Kunststück unter anderem durch einen integrierten Sonnenkompass zustande. Was die Forscher allerdings mehr interessiert, sind strukturintegrierte </a:t>
            </a:r>
            <a:r>
              <a:rPr lang="de-CH" sz="1600" dirty="0" err="1">
                <a:latin typeface="+mj-lt"/>
              </a:rPr>
              <a:t>Kraftsensoriken</a:t>
            </a:r>
            <a:r>
              <a:rPr lang="de-CH" sz="1600" dirty="0">
                <a:latin typeface="+mj-lt"/>
              </a:rPr>
              <a:t> in den Beinen der Ameise. Die Tiere können sich zurückgelegte Wege und Richtungen genau merken. Entfernungen, Steigungen, Landmarken, Düfte und Bodenbeschaffenheit werden im winzigen Ameisenhirn verzeichnet. Die Ameise merkt sich durch diese Anhaltspunkte den Weg. </a:t>
            </a:r>
          </a:p>
          <a:p>
            <a:pPr marL="0" indent="0">
              <a:buNone/>
            </a:pPr>
            <a:r>
              <a:rPr lang="de-CH" sz="1600" dirty="0">
                <a:latin typeface="+mj-lt"/>
              </a:rPr>
              <a:t>Wie genau die Ameisen-Navigation funktioniert, wird noch untersucht. Potentielle Einsatzgebiete für eine daraus entwickelte technische Lösung gibt es bereits zuhauf. Autonome Roboter, die mit hoher Präzision rollen oder laufen sollen, wären eines davon. Dem ehemaligen ESA-Mitarbeiter Tobias Seidl schweben aber auch Weltraum-Anwendungen vor. Explorationsroboter auf dem Mars könnten etwa in Zukunft von der Ameise profitieren. Eine große Herausforderung stellt allerdings die Schlankheit eines solchen Konzepts dar. Die Ameise benötigt kein großes Hirn, um komplexe Wege zu erfassen. Ihre Art der Navigation setzt äußerst schlanke Datenverarbeitungsstrategien voraus.</a:t>
            </a:r>
          </a:p>
          <a:p>
            <a:pPr marL="0" indent="0">
              <a:buNone/>
            </a:pPr>
            <a:endParaRPr lang="de-CH" sz="1600" dirty="0">
              <a:latin typeface="+mj-lt"/>
            </a:endParaRPr>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7</a:t>
            </a:fld>
            <a:endParaRPr lang="de-CH">
              <a:solidFill>
                <a:srgbClr val="000000"/>
              </a:solidFill>
            </a:endParaRPr>
          </a:p>
        </p:txBody>
      </p:sp>
      <p:sp>
        <p:nvSpPr>
          <p:cNvPr id="6" name="Textfeld 5">
            <a:extLst>
              <a:ext uri="{FF2B5EF4-FFF2-40B4-BE49-F238E27FC236}">
                <a16:creationId xmlns:a16="http://schemas.microsoft.com/office/drawing/2014/main" id="{85107F5B-0452-CF48-A84D-A1CD38BABE69}"/>
              </a:ext>
            </a:extLst>
          </p:cNvPr>
          <p:cNvSpPr txBox="1"/>
          <p:nvPr/>
        </p:nvSpPr>
        <p:spPr>
          <a:xfrm>
            <a:off x="4737566" y="6455560"/>
            <a:ext cx="5171609" cy="215444"/>
          </a:xfrm>
          <a:prstGeom prst="rect">
            <a:avLst/>
          </a:prstGeom>
          <a:noFill/>
        </p:spPr>
        <p:txBody>
          <a:bodyPr wrap="none" rtlCol="0">
            <a:spAutoFit/>
          </a:bodyPr>
          <a:lstStyle/>
          <a:p>
            <a:pPr marL="0" indent="0">
              <a:buNone/>
            </a:pPr>
            <a:r>
              <a:rPr lang="de-CH" sz="800" dirty="0">
                <a:solidFill>
                  <a:schemeClr val="bg1">
                    <a:lumMod val="50000"/>
                  </a:schemeClr>
                </a:solidFill>
              </a:rPr>
              <a:t>Textquelle: https://</a:t>
            </a:r>
            <a:r>
              <a:rPr lang="de-CH" sz="800" dirty="0" err="1">
                <a:solidFill>
                  <a:schemeClr val="bg1">
                    <a:lumMod val="50000"/>
                  </a:schemeClr>
                </a:solidFill>
              </a:rPr>
              <a:t>futurezone.at</a:t>
            </a:r>
            <a:r>
              <a:rPr lang="de-CH" sz="800" dirty="0">
                <a:solidFill>
                  <a:schemeClr val="bg1">
                    <a:lumMod val="50000"/>
                  </a:schemeClr>
                </a:solidFill>
              </a:rPr>
              <a:t>/</a:t>
            </a:r>
            <a:r>
              <a:rPr lang="de-CH" sz="800" dirty="0" err="1">
                <a:solidFill>
                  <a:schemeClr val="bg1">
                    <a:lumMod val="50000"/>
                  </a:schemeClr>
                </a:solidFill>
              </a:rPr>
              <a:t>science</a:t>
            </a:r>
            <a:r>
              <a:rPr lang="de-CH" sz="800" dirty="0">
                <a:solidFill>
                  <a:schemeClr val="bg1">
                    <a:lumMod val="50000"/>
                  </a:schemeClr>
                </a:solidFill>
              </a:rPr>
              <a:t>/</a:t>
            </a:r>
            <a:r>
              <a:rPr lang="de-CH" sz="800" dirty="0" err="1">
                <a:solidFill>
                  <a:schemeClr val="bg1">
                    <a:lumMod val="50000"/>
                  </a:schemeClr>
                </a:solidFill>
              </a:rPr>
              <a:t>bionik</a:t>
            </a:r>
            <a:r>
              <a:rPr lang="de-CH" sz="800" dirty="0">
                <a:solidFill>
                  <a:schemeClr val="bg1">
                    <a:lumMod val="50000"/>
                  </a:schemeClr>
                </a:solidFill>
              </a:rPr>
              <a:t>-tierwelt-</a:t>
            </a:r>
            <a:r>
              <a:rPr lang="de-CH" sz="800" dirty="0" err="1">
                <a:solidFill>
                  <a:schemeClr val="bg1">
                    <a:lumMod val="50000"/>
                  </a:schemeClr>
                </a:solidFill>
              </a:rPr>
              <a:t>befluegelt</a:t>
            </a:r>
            <a:r>
              <a:rPr lang="de-CH" sz="800" dirty="0">
                <a:solidFill>
                  <a:schemeClr val="bg1">
                    <a:lumMod val="50000"/>
                  </a:schemeClr>
                </a:solidFill>
              </a:rPr>
              <a:t>-neue-technologien/24.583.466(20.05.2021)</a:t>
            </a:r>
            <a:endParaRPr lang="de-DE" sz="800" dirty="0">
              <a:solidFill>
                <a:schemeClr val="bg1">
                  <a:lumMod val="50000"/>
                </a:schemeClr>
              </a:solidFill>
            </a:endParaRPr>
          </a:p>
        </p:txBody>
      </p:sp>
    </p:spTree>
    <p:extLst>
      <p:ext uri="{BB962C8B-B14F-4D97-AF65-F5344CB8AC3E}">
        <p14:creationId xmlns:p14="http://schemas.microsoft.com/office/powerpoint/2010/main" val="2968973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F1F649-A617-4995-B488-CC8519119BB5}"/>
              </a:ext>
            </a:extLst>
          </p:cNvPr>
          <p:cNvSpPr txBox="1">
            <a:spLocks/>
          </p:cNvSpPr>
          <p:nvPr/>
        </p:nvSpPr>
        <p:spPr bwMode="auto">
          <a:xfrm>
            <a:off x="695325" y="1404938"/>
            <a:ext cx="92138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defTabSz="1042988" rtl="0" eaLnBrk="1" fontAlgn="base" hangingPunct="1">
              <a:spcBef>
                <a:spcPct val="0"/>
              </a:spcBef>
              <a:spcAft>
                <a:spcPct val="0"/>
              </a:spcAft>
              <a:defRPr sz="2000" b="1" i="0" baseline="0">
                <a:solidFill>
                  <a:schemeClr val="tx2"/>
                </a:solidFill>
                <a:latin typeface="+mj-lt"/>
                <a:ea typeface="+mj-ea"/>
                <a:cs typeface="+mj-cs"/>
              </a:defRPr>
            </a:lvl1pPr>
            <a:lvl2pPr algn="l" defTabSz="1042988" rtl="0" eaLnBrk="1" fontAlgn="base" hangingPunct="1">
              <a:spcBef>
                <a:spcPct val="0"/>
              </a:spcBef>
              <a:spcAft>
                <a:spcPct val="0"/>
              </a:spcAft>
              <a:defRPr sz="2000" b="1">
                <a:solidFill>
                  <a:schemeClr val="tx2"/>
                </a:solidFill>
                <a:latin typeface="Arial" charset="0"/>
              </a:defRPr>
            </a:lvl2pPr>
            <a:lvl3pPr algn="l" defTabSz="1042988" rtl="0" eaLnBrk="1" fontAlgn="base" hangingPunct="1">
              <a:spcBef>
                <a:spcPct val="0"/>
              </a:spcBef>
              <a:spcAft>
                <a:spcPct val="0"/>
              </a:spcAft>
              <a:defRPr sz="2000" b="1">
                <a:solidFill>
                  <a:schemeClr val="tx2"/>
                </a:solidFill>
                <a:latin typeface="Arial" charset="0"/>
              </a:defRPr>
            </a:lvl3pPr>
            <a:lvl4pPr algn="l" defTabSz="1042988" rtl="0" eaLnBrk="1" fontAlgn="base" hangingPunct="1">
              <a:spcBef>
                <a:spcPct val="0"/>
              </a:spcBef>
              <a:spcAft>
                <a:spcPct val="0"/>
              </a:spcAft>
              <a:defRPr sz="2000" b="1">
                <a:solidFill>
                  <a:schemeClr val="tx2"/>
                </a:solidFill>
                <a:latin typeface="Arial" charset="0"/>
              </a:defRPr>
            </a:lvl4pPr>
            <a:lvl5pPr algn="l" defTabSz="1042988" rtl="0" eaLnBrk="1" fontAlgn="base" hangingPunct="1">
              <a:spcBef>
                <a:spcPct val="0"/>
              </a:spcBef>
              <a:spcAft>
                <a:spcPct val="0"/>
              </a:spcAft>
              <a:defRPr sz="2000" b="1">
                <a:solidFill>
                  <a:schemeClr val="tx2"/>
                </a:solidFill>
                <a:latin typeface="Arial" charset="0"/>
              </a:defRPr>
            </a:lvl5pPr>
            <a:lvl6pPr marL="457200" algn="l" defTabSz="1042988" rtl="0" eaLnBrk="1" fontAlgn="base" hangingPunct="1">
              <a:spcBef>
                <a:spcPct val="0"/>
              </a:spcBef>
              <a:spcAft>
                <a:spcPct val="0"/>
              </a:spcAft>
              <a:defRPr sz="2000" b="1">
                <a:solidFill>
                  <a:schemeClr val="tx2"/>
                </a:solidFill>
                <a:latin typeface="Arial" charset="0"/>
              </a:defRPr>
            </a:lvl6pPr>
            <a:lvl7pPr marL="914400" algn="l" defTabSz="1042988" rtl="0" eaLnBrk="1" fontAlgn="base" hangingPunct="1">
              <a:spcBef>
                <a:spcPct val="0"/>
              </a:spcBef>
              <a:spcAft>
                <a:spcPct val="0"/>
              </a:spcAft>
              <a:defRPr sz="2000" b="1">
                <a:solidFill>
                  <a:schemeClr val="tx2"/>
                </a:solidFill>
                <a:latin typeface="Arial" charset="0"/>
              </a:defRPr>
            </a:lvl7pPr>
            <a:lvl8pPr marL="1371600" algn="l" defTabSz="1042988" rtl="0" eaLnBrk="1" fontAlgn="base" hangingPunct="1">
              <a:spcBef>
                <a:spcPct val="0"/>
              </a:spcBef>
              <a:spcAft>
                <a:spcPct val="0"/>
              </a:spcAft>
              <a:defRPr sz="2000" b="1">
                <a:solidFill>
                  <a:schemeClr val="tx2"/>
                </a:solidFill>
                <a:latin typeface="Arial" charset="0"/>
              </a:defRPr>
            </a:lvl8pPr>
            <a:lvl9pPr marL="1828800" algn="l" defTabSz="1042988" rtl="0" eaLnBrk="1" fontAlgn="base" hangingPunct="1">
              <a:spcBef>
                <a:spcPct val="0"/>
              </a:spcBef>
              <a:spcAft>
                <a:spcPct val="0"/>
              </a:spcAft>
              <a:defRPr sz="2000" b="1">
                <a:solidFill>
                  <a:schemeClr val="tx2"/>
                </a:solidFill>
                <a:latin typeface="Arial" charset="0"/>
              </a:defRPr>
            </a:lvl9pPr>
          </a:lstStyle>
          <a:p>
            <a:r>
              <a:rPr lang="de-DE" kern="0" dirty="0"/>
              <a:t>Ameisen und Bionik – Weitere Felder </a:t>
            </a:r>
            <a:br>
              <a:rPr lang="de-DE" kern="0" dirty="0"/>
            </a:br>
            <a:endParaRPr lang="de-DE" kern="0" dirty="0"/>
          </a:p>
        </p:txBody>
      </p:sp>
      <p:sp>
        <p:nvSpPr>
          <p:cNvPr id="7" name="Textplatzhalter 6">
            <a:extLst>
              <a:ext uri="{FF2B5EF4-FFF2-40B4-BE49-F238E27FC236}">
                <a16:creationId xmlns:a16="http://schemas.microsoft.com/office/drawing/2014/main" id="{ED617244-D642-AE42-87BB-AB6AA9DE3082}"/>
              </a:ext>
            </a:extLst>
          </p:cNvPr>
          <p:cNvSpPr>
            <a:spLocks noGrp="1"/>
          </p:cNvSpPr>
          <p:nvPr>
            <p:ph type="body" idx="1"/>
          </p:nvPr>
        </p:nvSpPr>
        <p:spPr>
          <a:xfrm>
            <a:off x="5554433" y="2268463"/>
            <a:ext cx="4460875" cy="4464050"/>
          </a:xfrm>
        </p:spPr>
        <p:txBody>
          <a:bodyPr/>
          <a:lstStyle/>
          <a:p>
            <a:r>
              <a:rPr lang="de-DE" b="1" dirty="0"/>
              <a:t>Wo könnte es bei den Ameisen weitere mögliche Anbindungspunkte für die Bionik geben?</a:t>
            </a:r>
          </a:p>
          <a:p>
            <a:endParaRPr lang="de-DE" dirty="0"/>
          </a:p>
        </p:txBody>
      </p:sp>
      <p:sp>
        <p:nvSpPr>
          <p:cNvPr id="4" name="Fußzeilenplatzhalter 3">
            <a:extLst>
              <a:ext uri="{FF2B5EF4-FFF2-40B4-BE49-F238E27FC236}">
                <a16:creationId xmlns:a16="http://schemas.microsoft.com/office/drawing/2014/main" id="{4CCA7D7D-52D1-A946-BAB4-FC329653352A}"/>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BAE72251-F786-3649-BF63-9E95BC7E45AB}"/>
              </a:ext>
            </a:extLst>
          </p:cNvPr>
          <p:cNvSpPr>
            <a:spLocks noGrp="1"/>
          </p:cNvSpPr>
          <p:nvPr>
            <p:ph type="sldNum" sz="quarter" idx="4"/>
          </p:nvPr>
        </p:nvSpPr>
        <p:spPr/>
        <p:txBody>
          <a:bodyPr/>
          <a:lstStyle/>
          <a:p>
            <a:fld id="{8C812475-90CC-411E-A993-929AF0D0895B}" type="slidenum">
              <a:rPr lang="de-CH">
                <a:solidFill>
                  <a:srgbClr val="000000"/>
                </a:solidFill>
              </a:rPr>
              <a:pPr/>
              <a:t>8</a:t>
            </a:fld>
            <a:endParaRPr lang="de-CH">
              <a:solidFill>
                <a:srgbClr val="000000"/>
              </a:solidFill>
            </a:endParaRPr>
          </a:p>
        </p:txBody>
      </p:sp>
      <p:pic>
        <p:nvPicPr>
          <p:cNvPr id="9" name="Grafik 8">
            <a:extLst>
              <a:ext uri="{FF2B5EF4-FFF2-40B4-BE49-F238E27FC236}">
                <a16:creationId xmlns:a16="http://schemas.microsoft.com/office/drawing/2014/main" id="{697E245E-2549-4EC5-AB31-EDB49B7C2EE9}"/>
              </a:ext>
            </a:extLst>
          </p:cNvPr>
          <p:cNvPicPr>
            <a:picLocks noChangeAspect="1"/>
          </p:cNvPicPr>
          <p:nvPr/>
        </p:nvPicPr>
        <p:blipFill>
          <a:blip r:embed="rId3"/>
          <a:stretch>
            <a:fillRect/>
          </a:stretch>
        </p:blipFill>
        <p:spPr>
          <a:xfrm>
            <a:off x="650738" y="2197100"/>
            <a:ext cx="4695962" cy="3318405"/>
          </a:xfrm>
          <a:prstGeom prst="rect">
            <a:avLst/>
          </a:prstGeom>
        </p:spPr>
      </p:pic>
      <p:sp>
        <p:nvSpPr>
          <p:cNvPr id="6" name="Textfeld 5">
            <a:extLst>
              <a:ext uri="{FF2B5EF4-FFF2-40B4-BE49-F238E27FC236}">
                <a16:creationId xmlns:a16="http://schemas.microsoft.com/office/drawing/2014/main" id="{4F7ADB3F-0DB1-604C-BBBD-87C598F4A8F1}"/>
              </a:ext>
            </a:extLst>
          </p:cNvPr>
          <p:cNvSpPr txBox="1"/>
          <p:nvPr/>
        </p:nvSpPr>
        <p:spPr>
          <a:xfrm>
            <a:off x="2873380" y="5715309"/>
            <a:ext cx="2428870" cy="215444"/>
          </a:xfrm>
          <a:prstGeom prst="rect">
            <a:avLst/>
          </a:prstGeom>
          <a:noFill/>
        </p:spPr>
        <p:txBody>
          <a:bodyPr wrap="none" rtlCol="0">
            <a:spAutoFit/>
          </a:bodyPr>
          <a:lstStyle/>
          <a:p>
            <a:r>
              <a:rPr lang="de-DE" sz="800" dirty="0">
                <a:solidFill>
                  <a:schemeClr val="bg1">
                    <a:lumMod val="50000"/>
                  </a:schemeClr>
                </a:solidFill>
              </a:rPr>
              <a:t>Grafik: Ernest Hägni, FHNW-</a:t>
            </a:r>
            <a:r>
              <a:rPr lang="de-DE" sz="800" dirty="0" err="1">
                <a:solidFill>
                  <a:schemeClr val="bg1">
                    <a:lumMod val="50000"/>
                  </a:schemeClr>
                </a:solidFill>
              </a:rPr>
              <a:t>Tebisio</a:t>
            </a:r>
            <a:r>
              <a:rPr lang="de-DE" sz="800" dirty="0">
                <a:solidFill>
                  <a:schemeClr val="bg1">
                    <a:lumMod val="50000"/>
                  </a:schemeClr>
                </a:solidFill>
              </a:rPr>
              <a:t>(20.05.2021)</a:t>
            </a:r>
          </a:p>
        </p:txBody>
      </p:sp>
    </p:spTree>
    <p:extLst>
      <p:ext uri="{BB962C8B-B14F-4D97-AF65-F5344CB8AC3E}">
        <p14:creationId xmlns:p14="http://schemas.microsoft.com/office/powerpoint/2010/main" val="55846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98BFD0-90F8-8B4A-A580-9F977EB5A72C}"/>
              </a:ext>
            </a:extLst>
          </p:cNvPr>
          <p:cNvSpPr>
            <a:spLocks noGrp="1"/>
          </p:cNvSpPr>
          <p:nvPr>
            <p:ph type="title"/>
          </p:nvPr>
        </p:nvSpPr>
        <p:spPr/>
        <p:txBody>
          <a:bodyPr/>
          <a:lstStyle/>
          <a:p>
            <a:br>
              <a:rPr lang="de-DE" dirty="0"/>
            </a:br>
            <a:endParaRPr lang="de-DE" dirty="0"/>
          </a:p>
        </p:txBody>
      </p:sp>
      <p:sp>
        <p:nvSpPr>
          <p:cNvPr id="3" name="Textplatzhalter 2">
            <a:extLst>
              <a:ext uri="{FF2B5EF4-FFF2-40B4-BE49-F238E27FC236}">
                <a16:creationId xmlns:a16="http://schemas.microsoft.com/office/drawing/2014/main" id="{F00A0620-178C-D842-B944-8E7560741CAB}"/>
              </a:ext>
            </a:extLst>
          </p:cNvPr>
          <p:cNvSpPr>
            <a:spLocks noGrp="1"/>
          </p:cNvSpPr>
          <p:nvPr>
            <p:ph type="body" idx="1"/>
          </p:nvPr>
        </p:nvSpPr>
        <p:spPr/>
        <p:txBody>
          <a:bodyPr/>
          <a:lstStyle/>
          <a:p>
            <a:pPr marL="342900" indent="-144000">
              <a:buFont typeface="Arial" panose="020B0604020202020204" pitchFamily="34" charset="0"/>
              <a:buChar char="•"/>
            </a:pPr>
            <a:r>
              <a:rPr lang="de-DE" sz="2000" dirty="0"/>
              <a:t>Die möglichen Anbindungspunkte sind vielfältig </a:t>
            </a:r>
          </a:p>
          <a:p>
            <a:pPr marL="342900" indent="-144000">
              <a:buFont typeface="Arial" panose="020B0604020202020204" pitchFamily="34" charset="0"/>
              <a:buChar char="•"/>
            </a:pPr>
            <a:r>
              <a:rPr lang="de-DE" sz="2000" dirty="0"/>
              <a:t>Bei einigen Punkten kommt hervor, dass Verhaltensweisen bei Ameisen erstaunlicher Natur und sehr spezialisiert sein können</a:t>
            </a:r>
          </a:p>
          <a:p>
            <a:pPr marL="342900" indent="-144000">
              <a:buFont typeface="Arial" panose="020B0604020202020204" pitchFamily="34" charset="0"/>
              <a:buChar char="•"/>
            </a:pPr>
            <a:endParaRPr lang="de-DE" sz="2000" dirty="0"/>
          </a:p>
          <a:p>
            <a:pPr marL="0" indent="0">
              <a:buNone/>
            </a:pPr>
            <a:r>
              <a:rPr lang="de-DE" sz="2000" b="1" dirty="0"/>
              <a:t>Diskutieren Sie</a:t>
            </a:r>
          </a:p>
          <a:p>
            <a:pPr marL="0" indent="0">
              <a:buNone/>
            </a:pPr>
            <a:r>
              <a:rPr lang="de-DE" sz="2000" dirty="0"/>
              <a:t>? </a:t>
            </a:r>
            <a:r>
              <a:rPr lang="de-DE" sz="2000" dirty="0" err="1"/>
              <a:t>weiss</a:t>
            </a:r>
            <a:r>
              <a:rPr lang="de-DE" sz="2000" dirty="0"/>
              <a:t> jemand mehr zu solchen Spezialfällen? </a:t>
            </a:r>
          </a:p>
          <a:p>
            <a:pPr marL="0" indent="0">
              <a:buNone/>
            </a:pPr>
            <a:r>
              <a:rPr lang="de-DE" sz="2000" dirty="0"/>
              <a:t>? Was könnte man sich abschauen und wie umsetzen?</a:t>
            </a:r>
          </a:p>
          <a:p>
            <a:pPr marL="0" indent="0">
              <a:buNone/>
            </a:pPr>
            <a:br>
              <a:rPr lang="de-CH" sz="1300" dirty="0"/>
            </a:br>
            <a:endParaRPr lang="de-DE" sz="1300" dirty="0"/>
          </a:p>
        </p:txBody>
      </p:sp>
      <p:sp>
        <p:nvSpPr>
          <p:cNvPr id="4" name="Fußzeilenplatzhalter 3">
            <a:extLst>
              <a:ext uri="{FF2B5EF4-FFF2-40B4-BE49-F238E27FC236}">
                <a16:creationId xmlns:a16="http://schemas.microsoft.com/office/drawing/2014/main" id="{93796067-2456-C448-8BC4-BEB71CFCB163}"/>
              </a:ext>
            </a:extLst>
          </p:cNvPr>
          <p:cNvSpPr>
            <a:spLocks noGrp="1"/>
          </p:cNvSpPr>
          <p:nvPr>
            <p:ph type="ftr" sz="quarter" idx="3"/>
          </p:nvPr>
        </p:nvSpPr>
        <p:spPr/>
        <p:txBody>
          <a:bodyPr/>
          <a:lstStyle/>
          <a:p>
            <a:r>
              <a:rPr lang="de-CH" dirty="0">
                <a:solidFill>
                  <a:srgbClr val="000000"/>
                </a:solidFill>
              </a:rPr>
              <a:t>Bionik Einführung, Untereinheit 1, G.N. Di Pietro</a:t>
            </a:r>
          </a:p>
        </p:txBody>
      </p:sp>
      <p:sp>
        <p:nvSpPr>
          <p:cNvPr id="5" name="Foliennummernplatzhalter 4">
            <a:extLst>
              <a:ext uri="{FF2B5EF4-FFF2-40B4-BE49-F238E27FC236}">
                <a16:creationId xmlns:a16="http://schemas.microsoft.com/office/drawing/2014/main" id="{221C0229-D2D6-EC47-9FE0-7B5A20CE6D20}"/>
              </a:ext>
            </a:extLst>
          </p:cNvPr>
          <p:cNvSpPr>
            <a:spLocks noGrp="1"/>
          </p:cNvSpPr>
          <p:nvPr>
            <p:ph type="sldNum" sz="quarter" idx="4"/>
          </p:nvPr>
        </p:nvSpPr>
        <p:spPr/>
        <p:txBody>
          <a:bodyPr/>
          <a:lstStyle/>
          <a:p>
            <a:fld id="{8C812475-90CC-411E-A993-929AF0D0895B}" type="slidenum">
              <a:rPr lang="de-CH">
                <a:solidFill>
                  <a:srgbClr val="000000"/>
                </a:solidFill>
              </a:rPr>
              <a:pPr/>
              <a:t>9</a:t>
            </a:fld>
            <a:endParaRPr lang="de-CH">
              <a:solidFill>
                <a:srgbClr val="000000"/>
              </a:solidFill>
            </a:endParaRPr>
          </a:p>
        </p:txBody>
      </p:sp>
    </p:spTree>
    <p:extLst>
      <p:ext uri="{BB962C8B-B14F-4D97-AF65-F5344CB8AC3E}">
        <p14:creationId xmlns:p14="http://schemas.microsoft.com/office/powerpoint/2010/main" val="80111156"/>
      </p:ext>
    </p:extLst>
  </p:cSld>
  <p:clrMapOvr>
    <a:masterClrMapping/>
  </p:clrMapOvr>
</p:sld>
</file>

<file path=ppt/theme/theme1.xml><?xml version="1.0" encoding="utf-8"?>
<a:theme xmlns:a="http://schemas.openxmlformats.org/drawingml/2006/main" name="FHNW-PP">
  <a:themeElements>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enutzerdefiniert 3">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0" eaLnBrk="1" fontAlgn="base" latinLnBrk="0" hangingPunct="1">
          <a:lnSpc>
            <a:spcPct val="100000"/>
          </a:lnSpc>
          <a:spcBef>
            <a:spcPct val="0"/>
          </a:spcBef>
          <a:spcAft>
            <a:spcPct val="0"/>
          </a:spcAft>
          <a:buClrTx/>
          <a:buSzTx/>
          <a:buFontTx/>
          <a:buNone/>
          <a:tabLst/>
          <a:defRPr kumimoji="0" lang="de-CH" sz="2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0" eaLnBrk="1" fontAlgn="base" latinLnBrk="0" hangingPunct="1">
          <a:lnSpc>
            <a:spcPct val="100000"/>
          </a:lnSpc>
          <a:spcBef>
            <a:spcPct val="0"/>
          </a:spcBef>
          <a:spcAft>
            <a:spcPct val="0"/>
          </a:spcAft>
          <a:buClrTx/>
          <a:buSzTx/>
          <a:buFontTx/>
          <a:buNone/>
          <a:tabLst/>
          <a:defRPr kumimoji="0" lang="de-CH" sz="2100" b="0"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FHNW-PP</Template>
  <TotalTime>0</TotalTime>
  <Words>853</Words>
  <Application>Microsoft Macintosh PowerPoint</Application>
  <PresentationFormat>Benutzerdefiniert</PresentationFormat>
  <Paragraphs>82</Paragraphs>
  <Slides>9</Slides>
  <Notes>6</Notes>
  <HiddenSlides>0</HiddenSlides>
  <MMClips>1</MMClips>
  <ScaleCrop>false</ScaleCrop>
  <HeadingPairs>
    <vt:vector size="6" baseType="variant">
      <vt:variant>
        <vt:lpstr>Verwendete Schriftarten</vt:lpstr>
      </vt:variant>
      <vt:variant>
        <vt:i4>1</vt:i4>
      </vt:variant>
      <vt:variant>
        <vt:lpstr>Design</vt:lpstr>
      </vt:variant>
      <vt:variant>
        <vt:i4>1</vt:i4>
      </vt:variant>
      <vt:variant>
        <vt:lpstr>Folientitel</vt:lpstr>
      </vt:variant>
      <vt:variant>
        <vt:i4>9</vt:i4>
      </vt:variant>
    </vt:vector>
  </HeadingPairs>
  <TitlesOfParts>
    <vt:vector size="11" baseType="lpstr">
      <vt:lpstr>Arial</vt:lpstr>
      <vt:lpstr>FHNW-PP</vt:lpstr>
      <vt:lpstr>PowerPoint-Präsentation</vt:lpstr>
      <vt:lpstr>Beispiel 1  </vt:lpstr>
      <vt:lpstr>PowerPoint-Präsentation</vt:lpstr>
      <vt:lpstr>PowerPoint-Präsentation</vt:lpstr>
      <vt:lpstr>Beispiel 2  </vt:lpstr>
      <vt:lpstr>PowerPoint-Präsentation</vt:lpstr>
      <vt:lpstr>Wie funktioniert die Navigation bei dieser Ameise?  </vt:lpstr>
      <vt:lpstr>PowerPoint-Präsentation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Jörg Schmill</dc:creator>
  <cp:lastModifiedBy>Hägni, Ernest (SekAL)</cp:lastModifiedBy>
  <cp:revision>18</cp:revision>
  <dcterms:created xsi:type="dcterms:W3CDTF">2020-08-05T07:10:22Z</dcterms:created>
  <dcterms:modified xsi:type="dcterms:W3CDTF">2021-05-20T18:56:05Z</dcterms:modified>
</cp:coreProperties>
</file>